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Anton" pitchFamily="2" charset="77"/>
      <p:regular r:id="rId14"/>
    </p:embeddedFont>
    <p:embeddedFont>
      <p:font typeface="Barlow SemiCondensed Heavy" pitchFamily="2" charset="77"/>
      <p:regular r:id="rId15"/>
      <p:bold r:id="rId16"/>
    </p:embeddedFont>
    <p:embeddedFont>
      <p:font typeface="Calibri (MS) Bold" panose="020F0702030404030204" pitchFamily="34" charset="0"/>
      <p:regular r:id="rId17"/>
      <p:bold r:id="rId18"/>
    </p:embeddedFont>
    <p:embeddedFont>
      <p:font typeface="Glacial Indifference" pitchFamily="2" charset="0"/>
      <p:regular r:id="rId19"/>
    </p:embeddedFont>
    <p:embeddedFont>
      <p:font typeface="Glacial Indifference Bold" pitchFamily="2" charset="0"/>
      <p:regular r:id="rId20"/>
      <p:bold r:id="rId21"/>
    </p:embeddedFont>
    <p:embeddedFont>
      <p:font typeface="League Spartan" pitchFamily="2" charset="77"/>
      <p:regular r:id="rId22"/>
      <p:bold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Montserrat Bold" pitchFamily="2" charset="77"/>
      <p:regular r:id="rId28"/>
      <p:bold r:id="rId29"/>
    </p:embeddedFont>
    <p:embeddedFont>
      <p:font typeface="Open Sans Bold" pitchFamily="2" charset="0"/>
      <p:regular r:id="rId30"/>
      <p:bold r:id="rId31"/>
    </p:embeddedFont>
    <p:embeddedFont>
      <p:font typeface="Poppins" pitchFamily="2" charset="77"/>
      <p:regular r:id="rId32"/>
      <p:bold r:id="rId33"/>
      <p:italic r:id="rId34"/>
      <p:boldItalic r:id="rId35"/>
    </p:embeddedFont>
    <p:embeddedFont>
      <p:font typeface="Poppins Bold" pitchFamily="2" charset="77"/>
      <p:regular r:id="rId36"/>
      <p:bold r:id="rId37"/>
    </p:embeddedFont>
    <p:embeddedFont>
      <p:font typeface="Poppins Medium" panose="020B0604020202020204" pitchFamily="34" charset="0"/>
      <p:regular r:id="rId38"/>
      <p:italic r:id="rId39"/>
    </p:embeddedFont>
    <p:embeddedFont>
      <p:font typeface="Poppins Semi-Bold" pitchFamily="2" charset="77"/>
      <p:regular r:id="rId40"/>
      <p:bold r:id="rId41"/>
    </p:embeddedFont>
    <p:embeddedFont>
      <p:font typeface="Proxima Nova Bold" panose="02000506030000020004" pitchFamily="2" charset="0"/>
      <p:regular r:id="rId42"/>
      <p:bold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51C59-804D-FE46-AF4F-6F7F8142DE8C}" v="4" dt="2024-10-31T20:47:30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8" autoAdjust="0"/>
  </p:normalViewPr>
  <p:slideViewPr>
    <p:cSldViewPr>
      <p:cViewPr varScale="1">
        <p:scale>
          <a:sx n="67" d="100"/>
          <a:sy n="67" d="100"/>
        </p:scale>
        <p:origin x="9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font" Target="fonts/font32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font" Target="fonts/font3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presProps" Target="presProps.xml"/><Relationship Id="rId20" Type="http://schemas.openxmlformats.org/officeDocument/2006/relationships/font" Target="fonts/font7.fntdata"/><Relationship Id="rId41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mir Obradović" userId="6e69c834bb0a424e" providerId="LiveId" clId="{82C51C59-804D-FE46-AF4F-6F7F8142DE8C}"/>
    <pc:docChg chg="undo custSel addSld delSld modSld">
      <pc:chgData name="Vladimir Obradović" userId="6e69c834bb0a424e" providerId="LiveId" clId="{82C51C59-804D-FE46-AF4F-6F7F8142DE8C}" dt="2024-10-31T20:52:46.614" v="101" actId="2696"/>
      <pc:docMkLst>
        <pc:docMk/>
      </pc:docMkLst>
      <pc:sldChg chg="modSp mod">
        <pc:chgData name="Vladimir Obradović" userId="6e69c834bb0a424e" providerId="LiveId" clId="{82C51C59-804D-FE46-AF4F-6F7F8142DE8C}" dt="2024-10-31T20:45:25.339" v="11" actId="1076"/>
        <pc:sldMkLst>
          <pc:docMk/>
          <pc:sldMk cId="0" sldId="257"/>
        </pc:sldMkLst>
        <pc:grpChg chg="mod">
          <ac:chgData name="Vladimir Obradović" userId="6e69c834bb0a424e" providerId="LiveId" clId="{82C51C59-804D-FE46-AF4F-6F7F8142DE8C}" dt="2024-10-31T20:45:25.339" v="11" actId="1076"/>
          <ac:grpSpMkLst>
            <pc:docMk/>
            <pc:sldMk cId="0" sldId="257"/>
            <ac:grpSpMk id="27" creationId="{00000000-0000-0000-0000-000000000000}"/>
          </ac:grpSpMkLst>
        </pc:grpChg>
      </pc:sldChg>
      <pc:sldChg chg="addSp delSp modSp mod">
        <pc:chgData name="Vladimir Obradović" userId="6e69c834bb0a424e" providerId="LiveId" clId="{82C51C59-804D-FE46-AF4F-6F7F8142DE8C}" dt="2024-10-31T20:52:13.386" v="100" actId="1076"/>
        <pc:sldMkLst>
          <pc:docMk/>
          <pc:sldMk cId="0" sldId="258"/>
        </pc:sldMkLst>
        <pc:spChg chg="add del">
          <ac:chgData name="Vladimir Obradović" userId="6e69c834bb0a424e" providerId="LiveId" clId="{82C51C59-804D-FE46-AF4F-6F7F8142DE8C}" dt="2024-10-31T20:45:55.100" v="15" actId="478"/>
          <ac:spMkLst>
            <pc:docMk/>
            <pc:sldMk cId="0" sldId="258"/>
            <ac:spMk id="2" creationId="{00000000-0000-0000-0000-000000000000}"/>
          </ac:spMkLst>
        </pc:spChg>
        <pc:spChg chg="add del">
          <ac:chgData name="Vladimir Obradović" userId="6e69c834bb0a424e" providerId="LiveId" clId="{82C51C59-804D-FE46-AF4F-6F7F8142DE8C}" dt="2024-10-31T20:45:59.194" v="16" actId="478"/>
          <ac:spMkLst>
            <pc:docMk/>
            <pc:sldMk cId="0" sldId="258"/>
            <ac:spMk id="12" creationId="{00000000-0000-0000-0000-000000000000}"/>
          </ac:spMkLst>
        </pc:spChg>
        <pc:spChg chg="add del">
          <ac:chgData name="Vladimir Obradović" userId="6e69c834bb0a424e" providerId="LiveId" clId="{82C51C59-804D-FE46-AF4F-6F7F8142DE8C}" dt="2024-10-31T20:45:55.100" v="15" actId="478"/>
          <ac:spMkLst>
            <pc:docMk/>
            <pc:sldMk cId="0" sldId="258"/>
            <ac:spMk id="13" creationId="{00000000-0000-0000-0000-000000000000}"/>
          </ac:spMkLst>
        </pc:spChg>
        <pc:spChg chg="add del">
          <ac:chgData name="Vladimir Obradović" userId="6e69c834bb0a424e" providerId="LiveId" clId="{82C51C59-804D-FE46-AF4F-6F7F8142DE8C}" dt="2024-10-31T20:45:55.100" v="15" actId="478"/>
          <ac:spMkLst>
            <pc:docMk/>
            <pc:sldMk cId="0" sldId="258"/>
            <ac:spMk id="14" creationId="{00000000-0000-0000-0000-000000000000}"/>
          </ac:spMkLst>
        </pc:spChg>
        <pc:spChg chg="add del mod">
          <ac:chgData name="Vladimir Obradović" userId="6e69c834bb0a424e" providerId="LiveId" clId="{82C51C59-804D-FE46-AF4F-6F7F8142DE8C}" dt="2024-10-31T20:46:04.381" v="18" actId="478"/>
          <ac:spMkLst>
            <pc:docMk/>
            <pc:sldMk cId="0" sldId="258"/>
            <ac:spMk id="15" creationId="{00000000-0000-0000-0000-000000000000}"/>
          </ac:spMkLst>
        </pc:spChg>
        <pc:spChg chg="add del">
          <ac:chgData name="Vladimir Obradović" userId="6e69c834bb0a424e" providerId="LiveId" clId="{82C51C59-804D-FE46-AF4F-6F7F8142DE8C}" dt="2024-10-31T20:45:55.100" v="15" actId="478"/>
          <ac:spMkLst>
            <pc:docMk/>
            <pc:sldMk cId="0" sldId="258"/>
            <ac:spMk id="16" creationId="{00000000-0000-0000-0000-000000000000}"/>
          </ac:spMkLst>
        </pc:spChg>
        <pc:spChg chg="add del">
          <ac:chgData name="Vladimir Obradović" userId="6e69c834bb0a424e" providerId="LiveId" clId="{82C51C59-804D-FE46-AF4F-6F7F8142DE8C}" dt="2024-10-31T20:45:55.100" v="15" actId="478"/>
          <ac:spMkLst>
            <pc:docMk/>
            <pc:sldMk cId="0" sldId="258"/>
            <ac:spMk id="17" creationId="{00000000-0000-0000-0000-000000000000}"/>
          </ac:spMkLst>
        </pc:spChg>
        <pc:spChg chg="add del">
          <ac:chgData name="Vladimir Obradović" userId="6e69c834bb0a424e" providerId="LiveId" clId="{82C51C59-804D-FE46-AF4F-6F7F8142DE8C}" dt="2024-10-31T20:45:55.100" v="15" actId="478"/>
          <ac:spMkLst>
            <pc:docMk/>
            <pc:sldMk cId="0" sldId="258"/>
            <ac:spMk id="18" creationId="{00000000-0000-0000-0000-000000000000}"/>
          </ac:spMkLst>
        </pc:spChg>
        <pc:spChg chg="add del">
          <ac:chgData name="Vladimir Obradović" userId="6e69c834bb0a424e" providerId="LiveId" clId="{82C51C59-804D-FE46-AF4F-6F7F8142DE8C}" dt="2024-10-31T20:46:07.938" v="19" actId="478"/>
          <ac:spMkLst>
            <pc:docMk/>
            <pc:sldMk cId="0" sldId="258"/>
            <ac:spMk id="19" creationId="{00000000-0000-0000-0000-000000000000}"/>
          </ac:spMkLst>
        </pc:spChg>
        <pc:spChg chg="add mod">
          <ac:chgData name="Vladimir Obradović" userId="6e69c834bb0a424e" providerId="LiveId" clId="{82C51C59-804D-FE46-AF4F-6F7F8142DE8C}" dt="2024-10-31T20:46:28.795" v="22" actId="1076"/>
          <ac:spMkLst>
            <pc:docMk/>
            <pc:sldMk cId="0" sldId="258"/>
            <ac:spMk id="38" creationId="{0825BC2F-42D3-218B-550A-B9E57D16E291}"/>
          </ac:spMkLst>
        </pc:spChg>
        <pc:spChg chg="add mod">
          <ac:chgData name="Vladimir Obradović" userId="6e69c834bb0a424e" providerId="LiveId" clId="{82C51C59-804D-FE46-AF4F-6F7F8142DE8C}" dt="2024-10-31T20:52:13.386" v="100" actId="1076"/>
          <ac:spMkLst>
            <pc:docMk/>
            <pc:sldMk cId="0" sldId="258"/>
            <ac:spMk id="39" creationId="{86E84FA4-3AA3-0377-AC40-60220E34C7E0}"/>
          </ac:spMkLst>
        </pc:spChg>
        <pc:grpChg chg="add del">
          <ac:chgData name="Vladimir Obradović" userId="6e69c834bb0a424e" providerId="LiveId" clId="{82C51C59-804D-FE46-AF4F-6F7F8142DE8C}" dt="2024-10-31T20:45:55.100" v="15" actId="478"/>
          <ac:grpSpMkLst>
            <pc:docMk/>
            <pc:sldMk cId="0" sldId="258"/>
            <ac:grpSpMk id="3" creationId="{00000000-0000-0000-0000-000000000000}"/>
          </ac:grpSpMkLst>
        </pc:grpChg>
        <pc:grpChg chg="add del">
          <ac:chgData name="Vladimir Obradović" userId="6e69c834bb0a424e" providerId="LiveId" clId="{82C51C59-804D-FE46-AF4F-6F7F8142DE8C}" dt="2024-10-31T20:45:55.100" v="15" actId="478"/>
          <ac:grpSpMkLst>
            <pc:docMk/>
            <pc:sldMk cId="0" sldId="258"/>
            <ac:grpSpMk id="6" creationId="{00000000-0000-0000-0000-000000000000}"/>
          </ac:grpSpMkLst>
        </pc:grpChg>
        <pc:grpChg chg="add del">
          <ac:chgData name="Vladimir Obradović" userId="6e69c834bb0a424e" providerId="LiveId" clId="{82C51C59-804D-FE46-AF4F-6F7F8142DE8C}" dt="2024-10-31T20:45:55.100" v="15" actId="478"/>
          <ac:grpSpMkLst>
            <pc:docMk/>
            <pc:sldMk cId="0" sldId="258"/>
            <ac:grpSpMk id="9" creationId="{00000000-0000-0000-0000-000000000000}"/>
          </ac:grpSpMkLst>
        </pc:grpChg>
        <pc:grpChg chg="add del">
          <ac:chgData name="Vladimir Obradović" userId="6e69c834bb0a424e" providerId="LiveId" clId="{82C51C59-804D-FE46-AF4F-6F7F8142DE8C}" dt="2024-10-31T20:45:46.990" v="14" actId="478"/>
          <ac:grpSpMkLst>
            <pc:docMk/>
            <pc:sldMk cId="0" sldId="258"/>
            <ac:grpSpMk id="20" creationId="{00000000-0000-0000-0000-000000000000}"/>
          </ac:grpSpMkLst>
        </pc:grpChg>
        <pc:grpChg chg="add del">
          <ac:chgData name="Vladimir Obradović" userId="6e69c834bb0a424e" providerId="LiveId" clId="{82C51C59-804D-FE46-AF4F-6F7F8142DE8C}" dt="2024-10-31T20:45:46.990" v="14" actId="478"/>
          <ac:grpSpMkLst>
            <pc:docMk/>
            <pc:sldMk cId="0" sldId="258"/>
            <ac:grpSpMk id="23" creationId="{00000000-0000-0000-0000-000000000000}"/>
          </ac:grpSpMkLst>
        </pc:grpChg>
        <pc:grpChg chg="add del">
          <ac:chgData name="Vladimir Obradović" userId="6e69c834bb0a424e" providerId="LiveId" clId="{82C51C59-804D-FE46-AF4F-6F7F8142DE8C}" dt="2024-10-31T20:45:46.990" v="14" actId="478"/>
          <ac:grpSpMkLst>
            <pc:docMk/>
            <pc:sldMk cId="0" sldId="258"/>
            <ac:grpSpMk id="26" creationId="{00000000-0000-0000-0000-000000000000}"/>
          </ac:grpSpMkLst>
        </pc:grpChg>
        <pc:grpChg chg="add del">
          <ac:chgData name="Vladimir Obradović" userId="6e69c834bb0a424e" providerId="LiveId" clId="{82C51C59-804D-FE46-AF4F-6F7F8142DE8C}" dt="2024-10-31T20:45:46.990" v="14" actId="478"/>
          <ac:grpSpMkLst>
            <pc:docMk/>
            <pc:sldMk cId="0" sldId="258"/>
            <ac:grpSpMk id="29" creationId="{00000000-0000-0000-0000-000000000000}"/>
          </ac:grpSpMkLst>
        </pc:grpChg>
        <pc:grpChg chg="add del">
          <ac:chgData name="Vladimir Obradović" userId="6e69c834bb0a424e" providerId="LiveId" clId="{82C51C59-804D-FE46-AF4F-6F7F8142DE8C}" dt="2024-10-31T20:45:46.990" v="14" actId="478"/>
          <ac:grpSpMkLst>
            <pc:docMk/>
            <pc:sldMk cId="0" sldId="258"/>
            <ac:grpSpMk id="32" creationId="{00000000-0000-0000-0000-000000000000}"/>
          </ac:grpSpMkLst>
        </pc:grpChg>
        <pc:picChg chg="add mod">
          <ac:chgData name="Vladimir Obradović" userId="6e69c834bb0a424e" providerId="LiveId" clId="{82C51C59-804D-FE46-AF4F-6F7F8142DE8C}" dt="2024-10-31T20:47:30.921" v="28" actId="167"/>
          <ac:picMkLst>
            <pc:docMk/>
            <pc:sldMk cId="0" sldId="258"/>
            <ac:picMk id="40" creationId="{C7607D5C-7CD4-30EE-7AFE-F17B063EABAD}"/>
          </ac:picMkLst>
        </pc:picChg>
      </pc:sldChg>
      <pc:sldChg chg="delSp modSp add del mod">
        <pc:chgData name="Vladimir Obradović" userId="6e69c834bb0a424e" providerId="LiveId" clId="{82C51C59-804D-FE46-AF4F-6F7F8142DE8C}" dt="2024-10-31T20:52:46.614" v="101" actId="2696"/>
        <pc:sldMkLst>
          <pc:docMk/>
          <pc:sldMk cId="0" sldId="267"/>
        </pc:sldMkLst>
        <pc:spChg chg="mod">
          <ac:chgData name="Vladimir Obradović" userId="6e69c834bb0a424e" providerId="LiveId" clId="{82C51C59-804D-FE46-AF4F-6F7F8142DE8C}" dt="2024-10-31T20:45:03.805" v="5" actId="14100"/>
          <ac:spMkLst>
            <pc:docMk/>
            <pc:sldMk cId="0" sldId="267"/>
            <ac:spMk id="10" creationId="{00000000-0000-0000-0000-000000000000}"/>
          </ac:spMkLst>
        </pc:spChg>
        <pc:grpChg chg="del">
          <ac:chgData name="Vladimir Obradović" userId="6e69c834bb0a424e" providerId="LiveId" clId="{82C51C59-804D-FE46-AF4F-6F7F8142DE8C}" dt="2024-10-31T20:45:14.767" v="9" actId="478"/>
          <ac:grpSpMkLst>
            <pc:docMk/>
            <pc:sldMk cId="0" sldId="267"/>
            <ac:grpSpMk id="6" creationId="{00000000-0000-0000-0000-000000000000}"/>
          </ac:grpSpMkLst>
        </pc:grpChg>
        <pc:picChg chg="del">
          <ac:chgData name="Vladimir Obradović" userId="6e69c834bb0a424e" providerId="LiveId" clId="{82C51C59-804D-FE46-AF4F-6F7F8142DE8C}" dt="2024-10-31T20:45:09.986" v="7" actId="478"/>
          <ac:picMkLst>
            <pc:docMk/>
            <pc:sldMk cId="0" sldId="267"/>
            <ac:picMk id="9" creationId="{00000000-0000-0000-0000-000000000000}"/>
          </ac:picMkLst>
        </pc:picChg>
        <pc:picChg chg="mod">
          <ac:chgData name="Vladimir Obradović" userId="6e69c834bb0a424e" providerId="LiveId" clId="{82C51C59-804D-FE46-AF4F-6F7F8142DE8C}" dt="2024-10-31T20:45:13.189" v="8" actId="1076"/>
          <ac:picMkLst>
            <pc:docMk/>
            <pc:sldMk cId="0" sldId="267"/>
            <ac:picMk id="11" creationId="{00000000-0000-0000-0000-000000000000}"/>
          </ac:picMkLst>
        </pc:picChg>
      </pc:sldChg>
      <pc:sldChg chg="add">
        <pc:chgData name="Vladimir Obradović" userId="6e69c834bb0a424e" providerId="LiveId" clId="{82C51C59-804D-FE46-AF4F-6F7F8142DE8C}" dt="2024-10-31T20:45:35.164" v="12"/>
        <pc:sldMkLst>
          <pc:docMk/>
          <pc:sldMk cId="2383762578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arija.todorovic@fon.bg.ac.rs" TargetMode="External"/><Relationship Id="rId3" Type="http://schemas.openxmlformats.org/officeDocument/2006/relationships/image" Target="../media/image33.png"/><Relationship Id="rId7" Type="http://schemas.openxmlformats.org/officeDocument/2006/relationships/hyperlink" Target="mailto:vladimir.obradovic@fon.bg.ac.rs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5.png"/><Relationship Id="rId5" Type="http://schemas.openxmlformats.org/officeDocument/2006/relationships/image" Target="../media/image35.png"/><Relationship Id="rId10" Type="http://schemas.openxmlformats.org/officeDocument/2006/relationships/image" Target="../media/image4.png"/><Relationship Id="rId4" Type="http://schemas.openxmlformats.org/officeDocument/2006/relationships/image" Target="../media/image34.svg"/><Relationship Id="rId9" Type="http://schemas.openxmlformats.org/officeDocument/2006/relationships/hyperlink" Target="mailto:dragan.bjelica@fon.bg.ac.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6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5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419913"/>
            <a:ext cx="531672" cy="531672"/>
          </a:xfrm>
          <a:custGeom>
            <a:avLst/>
            <a:gdLst/>
            <a:ahLst/>
            <a:cxnLst/>
            <a:rect l="l" t="t" r="r" b="b"/>
            <a:pathLst>
              <a:path w="531672" h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grpSp>
        <p:nvGrpSpPr>
          <p:cNvPr id="3" name="Group 3"/>
          <p:cNvGrpSpPr/>
          <p:nvPr/>
        </p:nvGrpSpPr>
        <p:grpSpPr>
          <a:xfrm>
            <a:off x="10785446" y="-114402"/>
            <a:ext cx="7502554" cy="10515804"/>
            <a:chOff x="0" y="0"/>
            <a:chExt cx="6239929" cy="87460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39891" cy="8746109"/>
            </a:xfrm>
            <a:custGeom>
              <a:avLst/>
              <a:gdLst/>
              <a:ahLst/>
              <a:cxnLst/>
              <a:rect l="l" t="t" r="r" b="b"/>
              <a:pathLst>
                <a:path w="6239891" h="8746109">
                  <a:moveTo>
                    <a:pt x="2548509" y="0"/>
                  </a:moveTo>
                  <a:lnTo>
                    <a:pt x="0" y="6468491"/>
                  </a:lnTo>
                  <a:lnTo>
                    <a:pt x="533400" y="8746109"/>
                  </a:lnTo>
                  <a:lnTo>
                    <a:pt x="4258691" y="8746109"/>
                  </a:lnTo>
                  <a:lnTo>
                    <a:pt x="3674491" y="6468618"/>
                  </a:lnTo>
                  <a:lnTo>
                    <a:pt x="6239891" y="0"/>
                  </a:lnTo>
                  <a:close/>
                </a:path>
              </a:pathLst>
            </a:custGeom>
            <a:blipFill>
              <a:blip r:embed="rId4"/>
              <a:stretch>
                <a:fillRect l="-122015" r="-27165"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86875" y="-3061713"/>
            <a:ext cx="5516928" cy="7060701"/>
            <a:chOff x="0" y="0"/>
            <a:chExt cx="812800" cy="10402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040242"/>
            </a:xfrm>
            <a:custGeom>
              <a:avLst/>
              <a:gdLst/>
              <a:ahLst/>
              <a:cxnLst/>
              <a:rect l="l" t="t" r="r" b="b"/>
              <a:pathLst>
                <a:path w="812800" h="1040242">
                  <a:moveTo>
                    <a:pt x="406400" y="1040242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1040242"/>
                  </a:lnTo>
                  <a:close/>
                </a:path>
              </a:pathLst>
            </a:custGeom>
            <a:solidFill>
              <a:srgbClr val="144064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7628"/>
              <a:ext cx="558800" cy="549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590905">
            <a:off x="15508586" y="1278685"/>
            <a:ext cx="4797133" cy="6139489"/>
            <a:chOff x="0" y="0"/>
            <a:chExt cx="812800" cy="10402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040242"/>
            </a:xfrm>
            <a:custGeom>
              <a:avLst/>
              <a:gdLst/>
              <a:ahLst/>
              <a:cxnLst/>
              <a:rect l="l" t="t" r="r" b="b"/>
              <a:pathLst>
                <a:path w="812800" h="1040242">
                  <a:moveTo>
                    <a:pt x="406400" y="1040242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1040242"/>
                  </a:lnTo>
                  <a:close/>
                </a:path>
              </a:pathLst>
            </a:custGeom>
            <a:solidFill>
              <a:srgbClr val="144064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7628"/>
              <a:ext cx="558800" cy="549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8647184">
            <a:off x="14897286" y="7228692"/>
            <a:ext cx="3675082" cy="4703461"/>
            <a:chOff x="0" y="0"/>
            <a:chExt cx="812800" cy="10402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040242"/>
            </a:xfrm>
            <a:custGeom>
              <a:avLst/>
              <a:gdLst/>
              <a:ahLst/>
              <a:cxnLst/>
              <a:rect l="l" t="t" r="r" b="b"/>
              <a:pathLst>
                <a:path w="812800" h="1040242">
                  <a:moveTo>
                    <a:pt x="406400" y="1040242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1040242"/>
                  </a:lnTo>
                  <a:close/>
                </a:path>
              </a:pathLst>
            </a:custGeom>
            <a:solidFill>
              <a:srgbClr val="144064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7628"/>
              <a:ext cx="558800" cy="549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292333">
            <a:off x="9037707" y="8460038"/>
            <a:ext cx="3086100" cy="3949667"/>
            <a:chOff x="0" y="0"/>
            <a:chExt cx="812800" cy="10402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040242"/>
            </a:xfrm>
            <a:custGeom>
              <a:avLst/>
              <a:gdLst/>
              <a:ahLst/>
              <a:cxnLst/>
              <a:rect l="l" t="t" r="r" b="b"/>
              <a:pathLst>
                <a:path w="812800" h="1040242">
                  <a:moveTo>
                    <a:pt x="406400" y="1040242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1040242"/>
                  </a:lnTo>
                  <a:close/>
                </a:path>
              </a:pathLst>
            </a:custGeom>
            <a:solidFill>
              <a:srgbClr val="144064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7628"/>
              <a:ext cx="558800" cy="549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28700" y="295812"/>
            <a:ext cx="1465776" cy="1465776"/>
          </a:xfrm>
          <a:custGeom>
            <a:avLst/>
            <a:gdLst/>
            <a:ahLst/>
            <a:cxnLst/>
            <a:rect l="l" t="t" r="r" b="b"/>
            <a:pathLst>
              <a:path w="1465776" h="1465776">
                <a:moveTo>
                  <a:pt x="0" y="0"/>
                </a:moveTo>
                <a:lnTo>
                  <a:pt x="1465776" y="0"/>
                </a:lnTo>
                <a:lnTo>
                  <a:pt x="1465776" y="1465776"/>
                </a:lnTo>
                <a:lnTo>
                  <a:pt x="0" y="14657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8" name="Freeform 18"/>
          <p:cNvSpPr/>
          <p:nvPr/>
        </p:nvSpPr>
        <p:spPr>
          <a:xfrm>
            <a:off x="7994056" y="9362763"/>
            <a:ext cx="1539744" cy="676336"/>
          </a:xfrm>
          <a:custGeom>
            <a:avLst/>
            <a:gdLst/>
            <a:ahLst/>
            <a:cxnLst/>
            <a:rect l="l" t="t" r="r" b="b"/>
            <a:pathLst>
              <a:path w="1539744" h="676336">
                <a:moveTo>
                  <a:pt x="0" y="0"/>
                </a:moveTo>
                <a:lnTo>
                  <a:pt x="1539744" y="0"/>
                </a:lnTo>
                <a:lnTo>
                  <a:pt x="1539744" y="676337"/>
                </a:lnTo>
                <a:lnTo>
                  <a:pt x="0" y="6763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r-Latn-RS" dirty="0"/>
          </a:p>
        </p:txBody>
      </p:sp>
      <p:sp>
        <p:nvSpPr>
          <p:cNvPr id="19" name="Freeform 19"/>
          <p:cNvSpPr/>
          <p:nvPr/>
        </p:nvSpPr>
        <p:spPr>
          <a:xfrm>
            <a:off x="5157788" y="8999910"/>
            <a:ext cx="1948726" cy="1287090"/>
          </a:xfrm>
          <a:custGeom>
            <a:avLst/>
            <a:gdLst/>
            <a:ahLst/>
            <a:cxnLst/>
            <a:rect l="l" t="t" r="r" b="b"/>
            <a:pathLst>
              <a:path w="1948726" h="1287090">
                <a:moveTo>
                  <a:pt x="0" y="0"/>
                </a:moveTo>
                <a:lnTo>
                  <a:pt x="1948725" y="0"/>
                </a:lnTo>
                <a:lnTo>
                  <a:pt x="1948725" y="1287090"/>
                </a:lnTo>
                <a:lnTo>
                  <a:pt x="0" y="12870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20" name="TextBox 20"/>
          <p:cNvSpPr txBox="1"/>
          <p:nvPr/>
        </p:nvSpPr>
        <p:spPr>
          <a:xfrm>
            <a:off x="1294536" y="3503258"/>
            <a:ext cx="9587944" cy="364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71"/>
              </a:lnSpc>
            </a:pPr>
            <a:r>
              <a:rPr lang="en-US" sz="7976" dirty="0">
                <a:solidFill>
                  <a:srgbClr val="144064"/>
                </a:solidFill>
                <a:latin typeface="Anton"/>
                <a:ea typeface="Anton"/>
                <a:cs typeface="Anton"/>
                <a:sym typeface="Anton"/>
              </a:rPr>
              <a:t>INTERNATIONAL </a:t>
            </a:r>
          </a:p>
          <a:p>
            <a:pPr algn="l">
              <a:lnSpc>
                <a:spcPts val="9571"/>
              </a:lnSpc>
            </a:pPr>
            <a:r>
              <a:rPr lang="en-US" sz="7976" dirty="0">
                <a:solidFill>
                  <a:srgbClr val="144064"/>
                </a:solidFill>
                <a:latin typeface="Anton"/>
                <a:ea typeface="Anton"/>
                <a:cs typeface="Anton"/>
                <a:sym typeface="Anton"/>
              </a:rPr>
              <a:t>BUSINESS PROJECTS</a:t>
            </a:r>
          </a:p>
          <a:p>
            <a:pPr algn="l">
              <a:lnSpc>
                <a:spcPts val="9571"/>
              </a:lnSpc>
            </a:pPr>
            <a:endParaRPr lang="en-US" sz="7976" dirty="0">
              <a:solidFill>
                <a:srgbClr val="1440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94536" y="6200547"/>
            <a:ext cx="9756746" cy="1420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9"/>
              </a:lnSpc>
            </a:pPr>
            <a:r>
              <a:rPr lang="en-US" sz="4558" b="1" spc="911">
                <a:solidFill>
                  <a:srgbClr val="F1756B"/>
                </a:solidFill>
                <a:latin typeface="Poppins Bold"/>
                <a:ea typeface="Poppins Bold"/>
                <a:cs typeface="Poppins Bold"/>
                <a:sym typeface="Poppins Bold"/>
              </a:rPr>
              <a:t>2024/2025</a:t>
            </a:r>
          </a:p>
          <a:p>
            <a:pPr algn="l">
              <a:lnSpc>
                <a:spcPts val="5469"/>
              </a:lnSpc>
              <a:spcBef>
                <a:spcPct val="0"/>
              </a:spcBef>
            </a:pPr>
            <a:endParaRPr lang="en-US" sz="4558" b="1" spc="911">
              <a:solidFill>
                <a:srgbClr val="F1756B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74672" y="9468262"/>
            <a:ext cx="2918826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14406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inter.fon.bg.ac.rs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94476" y="811213"/>
            <a:ext cx="10090897" cy="36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14406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Department for Interdisciplinary Research in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019707">
            <a:off x="3359530" y="6402373"/>
            <a:ext cx="3846740" cy="11669028"/>
            <a:chOff x="0" y="0"/>
            <a:chExt cx="1070113" cy="3246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0113" cy="3246170"/>
            </a:xfrm>
            <a:custGeom>
              <a:avLst/>
              <a:gdLst/>
              <a:ahLst/>
              <a:cxnLst/>
              <a:rect l="l" t="t" r="r" b="b"/>
              <a:pathLst>
                <a:path w="1070113" h="3246170">
                  <a:moveTo>
                    <a:pt x="0" y="0"/>
                  </a:moveTo>
                  <a:lnTo>
                    <a:pt x="1070113" y="0"/>
                  </a:lnTo>
                  <a:lnTo>
                    <a:pt x="1070113" y="3246170"/>
                  </a:lnTo>
                  <a:lnTo>
                    <a:pt x="0" y="3246170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70113" cy="3303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907940">
            <a:off x="-747123" y="7831042"/>
            <a:ext cx="3846740" cy="7822942"/>
            <a:chOff x="0" y="0"/>
            <a:chExt cx="1070113" cy="217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2374">
            <a:off x="-1052298" y="-7192174"/>
            <a:ext cx="2943503" cy="12439749"/>
            <a:chOff x="0" y="0"/>
            <a:chExt cx="1070113" cy="4522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6914998">
            <a:off x="-40043" y="-4097328"/>
            <a:ext cx="2943503" cy="5986069"/>
            <a:chOff x="0" y="0"/>
            <a:chExt cx="1070113" cy="21762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8405" y="1850641"/>
            <a:ext cx="16805724" cy="810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0"/>
              </a:lnSpc>
            </a:pPr>
            <a:r>
              <a:rPr lang="en-US" sz="2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Essential</a:t>
            </a:r>
          </a:p>
          <a:p>
            <a:pPr algn="just">
              <a:lnSpc>
                <a:spcPts val="3120"/>
              </a:lnSpc>
            </a:pPr>
            <a:endParaRPr lang="en-US" sz="26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144064"/>
                </a:solidFill>
                <a:latin typeface="Poppins Bold"/>
                <a:ea typeface="Poppins Bold"/>
                <a:cs typeface="Poppins Bold"/>
                <a:sym typeface="Poppins Bold"/>
              </a:rPr>
              <a:t>Project Management by ICB4. IPMA. Van Haren Publishing, 2023.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 b="1">
                <a:solidFill>
                  <a:srgbClr val="144064"/>
                </a:solidFill>
                <a:latin typeface="Poppins Bold"/>
                <a:ea typeface="Poppins Bold"/>
                <a:cs typeface="Poppins Bold"/>
                <a:sym typeface="Poppins Bold"/>
              </a:rPr>
              <a:t>Cases, Readings, Business simulation</a:t>
            </a:r>
          </a:p>
          <a:p>
            <a:pPr algn="just">
              <a:lnSpc>
                <a:spcPts val="3120"/>
              </a:lnSpc>
            </a:pPr>
            <a:endParaRPr lang="en-US" sz="3300" b="1">
              <a:solidFill>
                <a:srgbClr val="144064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120"/>
              </a:lnSpc>
            </a:pPr>
            <a:r>
              <a:rPr lang="en-US" sz="2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Recommended</a:t>
            </a:r>
          </a:p>
          <a:p>
            <a:pPr algn="just">
              <a:lnSpc>
                <a:spcPts val="3120"/>
              </a:lnSpc>
            </a:pPr>
            <a:endParaRPr lang="en-US" sz="26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Recommended books:</a:t>
            </a:r>
          </a:p>
          <a:p>
            <a:pPr marL="561344" lvl="1" indent="-280672" algn="just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Obradović, V., Todorović, M. (2023). Responsible Value Chain. Chapter in Handbook of Responsible Project Management, edited by Beverly L. Pasian and Nigel Williams, De Gruyter, ISBN: 97831107242884.</a:t>
            </a:r>
          </a:p>
          <a:p>
            <a:pPr marL="561344" lvl="1" indent="-280672" algn="just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Todorović, M., Obradović, V. (2023). Circular Economy and Project Management: The Road Ahead. Chapter in the thematic collection "Sustainable Business Change - Project Management Toward Circular Economy", edited by prof. dr Vladimir Obradović, Springer, Cham, pp. 301- 314. </a:t>
            </a:r>
          </a:p>
          <a:p>
            <a:pPr marL="561344" lvl="1" indent="-280672" algn="just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IPMA (2017). International Competence Baseline 4.0.</a:t>
            </a:r>
          </a:p>
          <a:p>
            <a:pPr marL="561344" lvl="1" indent="-280672" algn="just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European Commission (2018), PM² Project Management Methodology, Brussel, Luxembourg</a:t>
            </a:r>
          </a:p>
          <a:p>
            <a:pPr marL="561344" lvl="1" indent="-280672" algn="just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PMI (2021), Project Management Body of Knowledge, 7th edition</a:t>
            </a:r>
          </a:p>
          <a:p>
            <a:pPr marL="561344" lvl="1" indent="-280672" algn="just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Jack Meredith, Scot Shafer, Samuel Mantel, (2017) Project Management - A strategic managerial approach, Tenth edition </a:t>
            </a:r>
          </a:p>
          <a:p>
            <a:pPr algn="just">
              <a:lnSpc>
                <a:spcPts val="3600"/>
              </a:lnSpc>
            </a:pPr>
            <a:endParaRPr lang="en-US" sz="2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231655" y="-181312"/>
            <a:ext cx="2812150" cy="5032931"/>
          </a:xfrm>
          <a:custGeom>
            <a:avLst/>
            <a:gdLst/>
            <a:ahLst/>
            <a:cxnLst/>
            <a:rect l="l" t="t" r="r" b="b"/>
            <a:pathLst>
              <a:path w="2812150" h="5032931">
                <a:moveTo>
                  <a:pt x="0" y="0"/>
                </a:moveTo>
                <a:lnTo>
                  <a:pt x="2812150" y="0"/>
                </a:lnTo>
                <a:lnTo>
                  <a:pt x="2812150" y="5032931"/>
                </a:lnTo>
                <a:lnTo>
                  <a:pt x="0" y="5032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6" name="TextBox 16"/>
          <p:cNvSpPr txBox="1"/>
          <p:nvPr/>
        </p:nvSpPr>
        <p:spPr>
          <a:xfrm>
            <a:off x="1431708" y="552450"/>
            <a:ext cx="7749559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B517B"/>
                </a:solidFill>
                <a:latin typeface="Barlow SemiCondensed Heavy"/>
                <a:ea typeface="Barlow SemiCondensed Heavy"/>
                <a:cs typeface="Barlow SemiCondensed Heavy"/>
                <a:sym typeface="Barlow SemiCondensed Heavy"/>
              </a:rPr>
              <a:t>LITERATURE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3906557" y="9258300"/>
            <a:ext cx="895939" cy="895939"/>
          </a:xfrm>
          <a:custGeom>
            <a:avLst/>
            <a:gdLst/>
            <a:ahLst/>
            <a:cxnLst/>
            <a:rect l="l" t="t" r="r" b="b"/>
            <a:pathLst>
              <a:path w="895939" h="895939">
                <a:moveTo>
                  <a:pt x="0" y="0"/>
                </a:moveTo>
                <a:lnTo>
                  <a:pt x="895939" y="0"/>
                </a:lnTo>
                <a:lnTo>
                  <a:pt x="895939" y="895939"/>
                </a:lnTo>
                <a:lnTo>
                  <a:pt x="0" y="895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8" name="Freeform 18"/>
          <p:cNvSpPr/>
          <p:nvPr/>
        </p:nvSpPr>
        <p:spPr>
          <a:xfrm>
            <a:off x="16588383" y="9389698"/>
            <a:ext cx="1212253" cy="532485"/>
          </a:xfrm>
          <a:custGeom>
            <a:avLst/>
            <a:gdLst/>
            <a:ahLst/>
            <a:cxnLst/>
            <a:rect l="l" t="t" r="r" b="b"/>
            <a:pathLst>
              <a:path w="1212253" h="532485">
                <a:moveTo>
                  <a:pt x="0" y="0"/>
                </a:moveTo>
                <a:lnTo>
                  <a:pt x="1212253" y="0"/>
                </a:lnTo>
                <a:lnTo>
                  <a:pt x="1212253" y="532485"/>
                </a:lnTo>
                <a:lnTo>
                  <a:pt x="0" y="5324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9" name="Freeform 19"/>
          <p:cNvSpPr/>
          <p:nvPr/>
        </p:nvSpPr>
        <p:spPr>
          <a:xfrm>
            <a:off x="15005033" y="9258300"/>
            <a:ext cx="1244938" cy="822254"/>
          </a:xfrm>
          <a:custGeom>
            <a:avLst/>
            <a:gdLst/>
            <a:ahLst/>
            <a:cxnLst/>
            <a:rect l="l" t="t" r="r" b="b"/>
            <a:pathLst>
              <a:path w="1244938" h="822254">
                <a:moveTo>
                  <a:pt x="0" y="0"/>
                </a:moveTo>
                <a:lnTo>
                  <a:pt x="1244938" y="0"/>
                </a:lnTo>
                <a:lnTo>
                  <a:pt x="1244938" y="822254"/>
                </a:lnTo>
                <a:lnTo>
                  <a:pt x="0" y="8222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" name="AutoShape 3"/>
          <p:cNvSpPr/>
          <p:nvPr/>
        </p:nvSpPr>
        <p:spPr>
          <a:xfrm>
            <a:off x="0" y="1028700"/>
            <a:ext cx="182880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r-Latn-RS"/>
          </a:p>
        </p:txBody>
      </p:sp>
      <p:sp>
        <p:nvSpPr>
          <p:cNvPr id="4" name="Freeform 4"/>
          <p:cNvSpPr/>
          <p:nvPr/>
        </p:nvSpPr>
        <p:spPr>
          <a:xfrm>
            <a:off x="759824" y="7864717"/>
            <a:ext cx="656712" cy="656712"/>
          </a:xfrm>
          <a:custGeom>
            <a:avLst/>
            <a:gdLst/>
            <a:ahLst/>
            <a:cxnLst/>
            <a:rect l="l" t="t" r="r" b="b"/>
            <a:pathLst>
              <a:path w="656712" h="656712">
                <a:moveTo>
                  <a:pt x="0" y="0"/>
                </a:moveTo>
                <a:lnTo>
                  <a:pt x="656712" y="0"/>
                </a:lnTo>
                <a:lnTo>
                  <a:pt x="656712" y="656712"/>
                </a:lnTo>
                <a:lnTo>
                  <a:pt x="0" y="656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5" name="Freeform 5"/>
          <p:cNvSpPr/>
          <p:nvPr/>
        </p:nvSpPr>
        <p:spPr>
          <a:xfrm>
            <a:off x="759824" y="8776855"/>
            <a:ext cx="656712" cy="656712"/>
          </a:xfrm>
          <a:custGeom>
            <a:avLst/>
            <a:gdLst/>
            <a:ahLst/>
            <a:cxnLst/>
            <a:rect l="l" t="t" r="r" b="b"/>
            <a:pathLst>
              <a:path w="656712" h="656712">
                <a:moveTo>
                  <a:pt x="0" y="0"/>
                </a:moveTo>
                <a:lnTo>
                  <a:pt x="656712" y="0"/>
                </a:lnTo>
                <a:lnTo>
                  <a:pt x="656712" y="656713"/>
                </a:lnTo>
                <a:lnTo>
                  <a:pt x="0" y="6567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6" name="TextBox 6"/>
          <p:cNvSpPr txBox="1"/>
          <p:nvPr/>
        </p:nvSpPr>
        <p:spPr>
          <a:xfrm>
            <a:off x="1694377" y="8591208"/>
            <a:ext cx="8850386" cy="1056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3"/>
              </a:lnSpc>
            </a:pPr>
            <a:r>
              <a:rPr lang="en-US" sz="3045" b="1">
                <a:solidFill>
                  <a:srgbClr val="1B517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Office hours: Monday, 17:00-19:00, Office 251</a:t>
            </a:r>
          </a:p>
          <a:p>
            <a:pPr algn="l">
              <a:lnSpc>
                <a:spcPts val="4263"/>
              </a:lnSpc>
            </a:pPr>
            <a:r>
              <a:rPr lang="en-US" sz="3045" b="1">
                <a:solidFill>
                  <a:srgbClr val="BE41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Email:</a:t>
            </a:r>
            <a:r>
              <a:rPr lang="en-US" sz="3045" b="1">
                <a:solidFill>
                  <a:srgbClr val="1B517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45" b="1">
                <a:solidFill>
                  <a:srgbClr val="1B517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7" tooltip="mailto:vladimir.obradovic@fon.bg.ac.rs"/>
              </a:rPr>
              <a:t>vladimir.obradovic@fon.bg.ac.rs</a:t>
            </a:r>
            <a:r>
              <a:rPr lang="en-US" sz="3045">
                <a:solidFill>
                  <a:srgbClr val="1B517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4377" y="7897033"/>
            <a:ext cx="6488131" cy="52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3"/>
              </a:lnSpc>
            </a:pPr>
            <a:r>
              <a:rPr lang="en-US" sz="3045" b="1">
                <a:solidFill>
                  <a:srgbClr val="BE41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Professor Vladimir Obradović, PhD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8147" y="496570"/>
            <a:ext cx="9149974" cy="114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>
                <a:solidFill>
                  <a:srgbClr val="1B517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CONTACT</a:t>
            </a:r>
          </a:p>
        </p:txBody>
      </p:sp>
      <p:sp>
        <p:nvSpPr>
          <p:cNvPr id="9" name="Freeform 9"/>
          <p:cNvSpPr/>
          <p:nvPr/>
        </p:nvSpPr>
        <p:spPr>
          <a:xfrm>
            <a:off x="708147" y="5043874"/>
            <a:ext cx="656712" cy="656712"/>
          </a:xfrm>
          <a:custGeom>
            <a:avLst/>
            <a:gdLst/>
            <a:ahLst/>
            <a:cxnLst/>
            <a:rect l="l" t="t" r="r" b="b"/>
            <a:pathLst>
              <a:path w="656712" h="656712">
                <a:moveTo>
                  <a:pt x="0" y="0"/>
                </a:moveTo>
                <a:lnTo>
                  <a:pt x="656712" y="0"/>
                </a:lnTo>
                <a:lnTo>
                  <a:pt x="656712" y="656712"/>
                </a:lnTo>
                <a:lnTo>
                  <a:pt x="0" y="656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0" name="Freeform 10"/>
          <p:cNvSpPr/>
          <p:nvPr/>
        </p:nvSpPr>
        <p:spPr>
          <a:xfrm>
            <a:off x="708147" y="5956013"/>
            <a:ext cx="656712" cy="656712"/>
          </a:xfrm>
          <a:custGeom>
            <a:avLst/>
            <a:gdLst/>
            <a:ahLst/>
            <a:cxnLst/>
            <a:rect l="l" t="t" r="r" b="b"/>
            <a:pathLst>
              <a:path w="656712" h="656712">
                <a:moveTo>
                  <a:pt x="0" y="0"/>
                </a:moveTo>
                <a:lnTo>
                  <a:pt x="656712" y="0"/>
                </a:lnTo>
                <a:lnTo>
                  <a:pt x="656712" y="656712"/>
                </a:lnTo>
                <a:lnTo>
                  <a:pt x="0" y="656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1" name="TextBox 11"/>
          <p:cNvSpPr txBox="1"/>
          <p:nvPr/>
        </p:nvSpPr>
        <p:spPr>
          <a:xfrm>
            <a:off x="1642700" y="5770366"/>
            <a:ext cx="8850386" cy="1589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3"/>
              </a:lnSpc>
            </a:pPr>
            <a:r>
              <a:rPr lang="en-US" sz="3045" b="1">
                <a:solidFill>
                  <a:srgbClr val="1B517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Office hours: Monday, 17:00-19:00, Office 111</a:t>
            </a:r>
          </a:p>
          <a:p>
            <a:pPr algn="l">
              <a:lnSpc>
                <a:spcPts val="4263"/>
              </a:lnSpc>
            </a:pPr>
            <a:r>
              <a:rPr lang="en-US" sz="3045" b="1">
                <a:solidFill>
                  <a:srgbClr val="BE41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Email:</a:t>
            </a:r>
            <a:r>
              <a:rPr lang="en-US" sz="3045" b="1">
                <a:solidFill>
                  <a:srgbClr val="1B517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45" b="1">
                <a:solidFill>
                  <a:srgbClr val="1B517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8" tooltip="mailto:marija.todorovic@fon.bg.ac.rs"/>
              </a:rPr>
              <a:t>marija.todorovic@fon.bg.ac.rs</a:t>
            </a:r>
            <a:r>
              <a:rPr lang="en-US" sz="3045" b="1">
                <a:solidFill>
                  <a:srgbClr val="1B517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</a:p>
          <a:p>
            <a:pPr algn="l">
              <a:lnSpc>
                <a:spcPts val="4263"/>
              </a:lnSpc>
            </a:pPr>
            <a:endParaRPr lang="en-US" sz="3045" b="1">
              <a:solidFill>
                <a:srgbClr val="1B517B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42700" y="5076190"/>
            <a:ext cx="6488131" cy="1056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3"/>
              </a:lnSpc>
            </a:pPr>
            <a:r>
              <a:rPr lang="en-US" sz="3045" b="1">
                <a:solidFill>
                  <a:srgbClr val="BE41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Professor Marija Todorović, PhD</a:t>
            </a:r>
          </a:p>
          <a:p>
            <a:pPr algn="l">
              <a:lnSpc>
                <a:spcPts val="4263"/>
              </a:lnSpc>
            </a:pPr>
            <a:endParaRPr lang="en-US" sz="3045" b="1">
              <a:solidFill>
                <a:srgbClr val="BE4195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08147" y="2324275"/>
            <a:ext cx="656712" cy="656712"/>
          </a:xfrm>
          <a:custGeom>
            <a:avLst/>
            <a:gdLst/>
            <a:ahLst/>
            <a:cxnLst/>
            <a:rect l="l" t="t" r="r" b="b"/>
            <a:pathLst>
              <a:path w="656712" h="656712">
                <a:moveTo>
                  <a:pt x="0" y="0"/>
                </a:moveTo>
                <a:lnTo>
                  <a:pt x="656712" y="0"/>
                </a:lnTo>
                <a:lnTo>
                  <a:pt x="656712" y="656713"/>
                </a:lnTo>
                <a:lnTo>
                  <a:pt x="0" y="656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4" name="Freeform 14"/>
          <p:cNvSpPr/>
          <p:nvPr/>
        </p:nvSpPr>
        <p:spPr>
          <a:xfrm>
            <a:off x="708147" y="3236414"/>
            <a:ext cx="656712" cy="656712"/>
          </a:xfrm>
          <a:custGeom>
            <a:avLst/>
            <a:gdLst/>
            <a:ahLst/>
            <a:cxnLst/>
            <a:rect l="l" t="t" r="r" b="b"/>
            <a:pathLst>
              <a:path w="656712" h="656712">
                <a:moveTo>
                  <a:pt x="0" y="0"/>
                </a:moveTo>
                <a:lnTo>
                  <a:pt x="656712" y="0"/>
                </a:lnTo>
                <a:lnTo>
                  <a:pt x="656712" y="656712"/>
                </a:lnTo>
                <a:lnTo>
                  <a:pt x="0" y="656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5" name="TextBox 15"/>
          <p:cNvSpPr txBox="1"/>
          <p:nvPr/>
        </p:nvSpPr>
        <p:spPr>
          <a:xfrm>
            <a:off x="1642700" y="3050767"/>
            <a:ext cx="8850386" cy="1589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3"/>
              </a:lnSpc>
            </a:pPr>
            <a:r>
              <a:rPr lang="en-US" sz="3045" b="1">
                <a:solidFill>
                  <a:srgbClr val="1B517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Office hours: Monday, 17:00-19:00, Office 111</a:t>
            </a:r>
          </a:p>
          <a:p>
            <a:pPr algn="l">
              <a:lnSpc>
                <a:spcPts val="4263"/>
              </a:lnSpc>
            </a:pPr>
            <a:r>
              <a:rPr lang="en-US" sz="3045" b="1">
                <a:solidFill>
                  <a:srgbClr val="BE41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Email:</a:t>
            </a:r>
            <a:r>
              <a:rPr lang="en-US" sz="3045" b="1">
                <a:solidFill>
                  <a:srgbClr val="1B517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45" b="1">
                <a:solidFill>
                  <a:srgbClr val="1B517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9" tooltip="mailto:dragan.bjelica@fon.bg.ac.rs"/>
              </a:rPr>
              <a:t>danijela.toljaganikolic@fon.bg.ac.rs</a:t>
            </a:r>
            <a:r>
              <a:rPr lang="en-US" sz="3045" b="1">
                <a:solidFill>
                  <a:srgbClr val="1B517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</a:p>
          <a:p>
            <a:pPr algn="l">
              <a:lnSpc>
                <a:spcPts val="4263"/>
              </a:lnSpc>
            </a:pPr>
            <a:endParaRPr lang="en-US" sz="3045" b="1">
              <a:solidFill>
                <a:srgbClr val="1B517B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42700" y="2356592"/>
            <a:ext cx="9633077" cy="1056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3"/>
              </a:lnSpc>
            </a:pPr>
            <a:r>
              <a:rPr lang="en-US" sz="3045" b="1">
                <a:solidFill>
                  <a:srgbClr val="BE41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Assistant professor Danijela Toljaga-Nikolić, PhD</a:t>
            </a:r>
          </a:p>
          <a:p>
            <a:pPr algn="l">
              <a:lnSpc>
                <a:spcPts val="4263"/>
              </a:lnSpc>
            </a:pPr>
            <a:endParaRPr lang="en-US" sz="3045" b="1">
              <a:solidFill>
                <a:srgbClr val="BE4195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grpSp>
        <p:nvGrpSpPr>
          <p:cNvPr id="17" name="Group 17"/>
          <p:cNvGrpSpPr/>
          <p:nvPr/>
        </p:nvGrpSpPr>
        <p:grpSpPr>
          <a:xfrm rot="-1165655">
            <a:off x="15401280" y="-1623228"/>
            <a:ext cx="3949924" cy="17171291"/>
            <a:chOff x="0" y="0"/>
            <a:chExt cx="1040309" cy="45224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40309" cy="4522480"/>
            </a:xfrm>
            <a:custGeom>
              <a:avLst/>
              <a:gdLst/>
              <a:ahLst/>
              <a:cxnLst/>
              <a:rect l="l" t="t" r="r" b="b"/>
              <a:pathLst>
                <a:path w="1040309" h="4522480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867607">
            <a:off x="13297865" y="-9596209"/>
            <a:ext cx="3949924" cy="17171291"/>
            <a:chOff x="0" y="0"/>
            <a:chExt cx="1040309" cy="45224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40309" cy="4522480"/>
            </a:xfrm>
            <a:custGeom>
              <a:avLst/>
              <a:gdLst/>
              <a:ahLst/>
              <a:cxnLst/>
              <a:rect l="l" t="t" r="r" b="b"/>
              <a:pathLst>
                <a:path w="1040309" h="4522480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39BC9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1774930">
            <a:off x="15353655" y="-1338253"/>
            <a:ext cx="3949924" cy="17171291"/>
            <a:chOff x="0" y="0"/>
            <a:chExt cx="1040309" cy="45224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40309" cy="4522480"/>
            </a:xfrm>
            <a:custGeom>
              <a:avLst/>
              <a:gdLst/>
              <a:ahLst/>
              <a:cxnLst/>
              <a:rect l="l" t="t" r="r" b="b"/>
              <a:pathLst>
                <a:path w="1040309" h="4522480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1774930">
            <a:off x="15903249" y="45910"/>
            <a:ext cx="3949924" cy="17171291"/>
            <a:chOff x="0" y="0"/>
            <a:chExt cx="1040309" cy="45224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40309" cy="4522480"/>
            </a:xfrm>
            <a:custGeom>
              <a:avLst/>
              <a:gdLst/>
              <a:ahLst/>
              <a:cxnLst/>
              <a:rect l="l" t="t" r="r" b="b"/>
              <a:pathLst>
                <a:path w="1040309" h="4522480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9425567" y="9258300"/>
            <a:ext cx="895939" cy="895939"/>
          </a:xfrm>
          <a:custGeom>
            <a:avLst/>
            <a:gdLst/>
            <a:ahLst/>
            <a:cxnLst/>
            <a:rect l="l" t="t" r="r" b="b"/>
            <a:pathLst>
              <a:path w="895939" h="895939">
                <a:moveTo>
                  <a:pt x="0" y="0"/>
                </a:moveTo>
                <a:lnTo>
                  <a:pt x="895939" y="0"/>
                </a:lnTo>
                <a:lnTo>
                  <a:pt x="895939" y="895939"/>
                </a:lnTo>
                <a:lnTo>
                  <a:pt x="0" y="895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0" name="Freeform 30"/>
          <p:cNvSpPr/>
          <p:nvPr/>
        </p:nvSpPr>
        <p:spPr>
          <a:xfrm>
            <a:off x="12107393" y="9389698"/>
            <a:ext cx="1212253" cy="532485"/>
          </a:xfrm>
          <a:custGeom>
            <a:avLst/>
            <a:gdLst/>
            <a:ahLst/>
            <a:cxnLst/>
            <a:rect l="l" t="t" r="r" b="b"/>
            <a:pathLst>
              <a:path w="1212253" h="532485">
                <a:moveTo>
                  <a:pt x="0" y="0"/>
                </a:moveTo>
                <a:lnTo>
                  <a:pt x="1212253" y="0"/>
                </a:lnTo>
                <a:lnTo>
                  <a:pt x="1212253" y="532485"/>
                </a:lnTo>
                <a:lnTo>
                  <a:pt x="0" y="5324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1" name="Freeform 31"/>
          <p:cNvSpPr/>
          <p:nvPr/>
        </p:nvSpPr>
        <p:spPr>
          <a:xfrm>
            <a:off x="10524043" y="9258300"/>
            <a:ext cx="1244938" cy="822254"/>
          </a:xfrm>
          <a:custGeom>
            <a:avLst/>
            <a:gdLst/>
            <a:ahLst/>
            <a:cxnLst/>
            <a:rect l="l" t="t" r="r" b="b"/>
            <a:pathLst>
              <a:path w="1244938" h="822254">
                <a:moveTo>
                  <a:pt x="0" y="0"/>
                </a:moveTo>
                <a:lnTo>
                  <a:pt x="1244938" y="0"/>
                </a:lnTo>
                <a:lnTo>
                  <a:pt x="1244938" y="822254"/>
                </a:lnTo>
                <a:lnTo>
                  <a:pt x="0" y="8222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72926" y="-29591"/>
            <a:ext cx="7060206" cy="10287000"/>
            <a:chOff x="0" y="0"/>
            <a:chExt cx="7095071" cy="10337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95109" cy="10337800"/>
            </a:xfrm>
            <a:custGeom>
              <a:avLst/>
              <a:gdLst/>
              <a:ahLst/>
              <a:cxnLst/>
              <a:rect l="l" t="t" r="r" b="b"/>
              <a:pathLst>
                <a:path w="7095109" h="10337800">
                  <a:moveTo>
                    <a:pt x="2370709" y="0"/>
                  </a:moveTo>
                  <a:lnTo>
                    <a:pt x="0" y="4292600"/>
                  </a:lnTo>
                  <a:lnTo>
                    <a:pt x="3776091" y="9084691"/>
                  </a:lnTo>
                  <a:lnTo>
                    <a:pt x="2590800" y="10337800"/>
                  </a:lnTo>
                  <a:lnTo>
                    <a:pt x="7095109" y="10337800"/>
                  </a:lnTo>
                  <a:lnTo>
                    <a:pt x="7095109" y="0"/>
                  </a:lnTo>
                  <a:close/>
                </a:path>
              </a:pathLst>
            </a:custGeom>
            <a:blipFill>
              <a:blip r:embed="rId2"/>
              <a:stretch>
                <a:fillRect l="-9144"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4" name="Group 4"/>
          <p:cNvGrpSpPr/>
          <p:nvPr/>
        </p:nvGrpSpPr>
        <p:grpSpPr>
          <a:xfrm rot="-2292491">
            <a:off x="14016645" y="3329325"/>
            <a:ext cx="1062487" cy="6734838"/>
            <a:chOff x="0" y="0"/>
            <a:chExt cx="279832" cy="17737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060644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1710481">
            <a:off x="13578907" y="-1646857"/>
            <a:ext cx="1062487" cy="6686550"/>
            <a:chOff x="0" y="0"/>
            <a:chExt cx="279832" cy="17610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9832" cy="1761067"/>
            </a:xfrm>
            <a:custGeom>
              <a:avLst/>
              <a:gdLst/>
              <a:ahLst/>
              <a:cxnLst/>
              <a:rect l="l" t="t" r="r" b="b"/>
              <a:pathLst>
                <a:path w="279832" h="1761067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060644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9832" cy="1827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02883" y="3340919"/>
            <a:ext cx="14418500" cy="354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79"/>
              </a:lnSpc>
            </a:pPr>
            <a:r>
              <a:rPr lang="en-US" sz="12163" b="1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Your expectations?</a:t>
            </a:r>
          </a:p>
        </p:txBody>
      </p:sp>
      <p:grpSp>
        <p:nvGrpSpPr>
          <p:cNvPr id="11" name="Group 11"/>
          <p:cNvGrpSpPr/>
          <p:nvPr/>
        </p:nvGrpSpPr>
        <p:grpSpPr>
          <a:xfrm rot="1744249">
            <a:off x="18859527" y="2043360"/>
            <a:ext cx="2208710" cy="14588015"/>
            <a:chOff x="0" y="0"/>
            <a:chExt cx="581718" cy="38421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1718" cy="3842111"/>
            </a:xfrm>
            <a:custGeom>
              <a:avLst/>
              <a:gdLst/>
              <a:ahLst/>
              <a:cxnLst/>
              <a:rect l="l" t="t" r="r" b="b"/>
              <a:pathLst>
                <a:path w="581718" h="3842111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581718" cy="3908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246608" y="8650914"/>
            <a:ext cx="2301653" cy="1011007"/>
          </a:xfrm>
          <a:custGeom>
            <a:avLst/>
            <a:gdLst/>
            <a:ahLst/>
            <a:cxnLst/>
            <a:rect l="l" t="t" r="r" b="b"/>
            <a:pathLst>
              <a:path w="2301653" h="1011007">
                <a:moveTo>
                  <a:pt x="0" y="0"/>
                </a:moveTo>
                <a:lnTo>
                  <a:pt x="2301653" y="0"/>
                </a:lnTo>
                <a:lnTo>
                  <a:pt x="2301653" y="1011007"/>
                </a:lnTo>
                <a:lnTo>
                  <a:pt x="0" y="1011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5" name="Freeform 15"/>
          <p:cNvSpPr/>
          <p:nvPr/>
        </p:nvSpPr>
        <p:spPr>
          <a:xfrm>
            <a:off x="2962825" y="8258968"/>
            <a:ext cx="2420223" cy="1598503"/>
          </a:xfrm>
          <a:custGeom>
            <a:avLst/>
            <a:gdLst/>
            <a:ahLst/>
            <a:cxnLst/>
            <a:rect l="l" t="t" r="r" b="b"/>
            <a:pathLst>
              <a:path w="2420223" h="1598503">
                <a:moveTo>
                  <a:pt x="0" y="0"/>
                </a:moveTo>
                <a:lnTo>
                  <a:pt x="2420223" y="0"/>
                </a:lnTo>
                <a:lnTo>
                  <a:pt x="2420223" y="1598503"/>
                </a:lnTo>
                <a:lnTo>
                  <a:pt x="0" y="1598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6" name="Freeform 16"/>
          <p:cNvSpPr/>
          <p:nvPr/>
        </p:nvSpPr>
        <p:spPr>
          <a:xfrm>
            <a:off x="277551" y="8148008"/>
            <a:ext cx="1820423" cy="1820423"/>
          </a:xfrm>
          <a:custGeom>
            <a:avLst/>
            <a:gdLst/>
            <a:ahLst/>
            <a:cxnLst/>
            <a:rect l="l" t="t" r="r" b="b"/>
            <a:pathLst>
              <a:path w="1820423" h="1820423">
                <a:moveTo>
                  <a:pt x="0" y="0"/>
                </a:moveTo>
                <a:lnTo>
                  <a:pt x="1820423" y="0"/>
                </a:lnTo>
                <a:lnTo>
                  <a:pt x="1820423" y="1820423"/>
                </a:lnTo>
                <a:lnTo>
                  <a:pt x="0" y="18204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7" name="TextBox 17"/>
          <p:cNvSpPr txBox="1"/>
          <p:nvPr/>
        </p:nvSpPr>
        <p:spPr>
          <a:xfrm>
            <a:off x="504675" y="338173"/>
            <a:ext cx="1254734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144064"/>
                </a:solidFill>
                <a:latin typeface="Poppins"/>
                <a:ea typeface="Poppins"/>
                <a:cs typeface="Poppins"/>
                <a:sym typeface="Poppins"/>
              </a:rPr>
              <a:t>INTERNATIONAL BUSINESS PROJECTS 2024/2025</a:t>
            </a:r>
          </a:p>
          <a:p>
            <a:pPr algn="l">
              <a:lnSpc>
                <a:spcPts val="3600"/>
              </a:lnSpc>
            </a:pPr>
            <a:endParaRPr lang="en-US" sz="3000">
              <a:solidFill>
                <a:srgbClr val="14406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02748" y="552450"/>
            <a:ext cx="581349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1B517B"/>
                </a:solidFill>
                <a:latin typeface="Barlow SemiCondensed Heavy"/>
                <a:ea typeface="Barlow SemiCondensed Heavy"/>
                <a:cs typeface="Barlow SemiCondensed Heavy"/>
                <a:sym typeface="Barlow SemiCondensed Heavy"/>
              </a:rPr>
              <a:t>PROFESSORS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1888" y="7782029"/>
            <a:ext cx="4712817" cy="805109"/>
            <a:chOff x="0" y="0"/>
            <a:chExt cx="6283756" cy="1073479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"/>
              <a:ext cx="6283756" cy="559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91"/>
                </a:lnSpc>
              </a:pPr>
              <a:r>
                <a:rPr lang="en-US" sz="2659" b="1" spc="-53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Prof. dr Vladimir Obradović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60248" y="622629"/>
              <a:ext cx="5563260" cy="450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52"/>
                </a:lnSpc>
              </a:pPr>
              <a:r>
                <a:rPr lang="en-US" sz="212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Full professor, Module leader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31670" y="7784639"/>
            <a:ext cx="5415564" cy="799888"/>
            <a:chOff x="0" y="0"/>
            <a:chExt cx="7220752" cy="106651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"/>
              <a:ext cx="7220752" cy="552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1"/>
                </a:lnSpc>
              </a:pPr>
              <a:r>
                <a:rPr lang="en-US" sz="2659" b="1" spc="-53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Doc. dr Danijela Toljaga- Nikolić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64616" y="615668"/>
              <a:ext cx="5891521" cy="450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5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339820" y="7774789"/>
            <a:ext cx="4455860" cy="802098"/>
            <a:chOff x="0" y="0"/>
            <a:chExt cx="5941146" cy="1069464"/>
          </a:xfrm>
        </p:grpSpPr>
        <p:sp>
          <p:nvSpPr>
            <p:cNvPr id="10" name="TextBox 10"/>
            <p:cNvSpPr txBox="1"/>
            <p:nvPr/>
          </p:nvSpPr>
          <p:spPr>
            <a:xfrm>
              <a:off x="298365" y="622629"/>
              <a:ext cx="5344415" cy="446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52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5941146" cy="559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91"/>
                </a:lnSpc>
              </a:pPr>
              <a:r>
                <a:rPr lang="en-US" sz="265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Prof. dr Marija Todorović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33318" y="3801211"/>
            <a:ext cx="3469957" cy="3605859"/>
            <a:chOff x="0" y="0"/>
            <a:chExt cx="913898" cy="9496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82137" y="3790961"/>
            <a:ext cx="3469957" cy="3605859"/>
            <a:chOff x="0" y="0"/>
            <a:chExt cx="913898" cy="9496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154179" y="3801211"/>
            <a:ext cx="3469957" cy="3605859"/>
            <a:chOff x="0" y="0"/>
            <a:chExt cx="913898" cy="94969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95381" y="3988061"/>
            <a:ext cx="3145831" cy="3232161"/>
            <a:chOff x="0" y="0"/>
            <a:chExt cx="4194442" cy="4309547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/>
            <a:srcRect b="3797"/>
            <a:stretch>
              <a:fillRect/>
            </a:stretch>
          </p:blipFill>
          <p:spPr>
            <a:xfrm>
              <a:off x="0" y="0"/>
              <a:ext cx="4194442" cy="4309547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6744200" y="3977811"/>
            <a:ext cx="3145831" cy="3232161"/>
            <a:chOff x="0" y="0"/>
            <a:chExt cx="4194442" cy="4309547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/>
            <a:srcRect t="3870" r="6437"/>
            <a:stretch>
              <a:fillRect/>
            </a:stretch>
          </p:blipFill>
          <p:spPr>
            <a:xfrm>
              <a:off x="0" y="0"/>
              <a:ext cx="4194442" cy="4309547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2316242" y="3988061"/>
            <a:ext cx="3145831" cy="3232161"/>
            <a:chOff x="0" y="0"/>
            <a:chExt cx="4194442" cy="4309547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/>
            <a:srcRect l="2698" t="1134" r="1564"/>
            <a:stretch>
              <a:fillRect/>
            </a:stretch>
          </p:blipFill>
          <p:spPr>
            <a:xfrm>
              <a:off x="0" y="0"/>
              <a:ext cx="4194442" cy="4309547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 rot="1771533">
            <a:off x="-969495" y="-6567826"/>
            <a:ext cx="2943503" cy="12439749"/>
            <a:chOff x="0" y="0"/>
            <a:chExt cx="1070113" cy="452248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6929514">
            <a:off x="-140970" y="-3472980"/>
            <a:ext cx="2943503" cy="5986069"/>
            <a:chOff x="0" y="0"/>
            <a:chExt cx="1070113" cy="21762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4096884">
            <a:off x="13866544" y="-7709683"/>
            <a:ext cx="2943503" cy="13302579"/>
            <a:chOff x="0" y="0"/>
            <a:chExt cx="1070113" cy="483616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1069941">
            <a:off x="17409701" y="801563"/>
            <a:ext cx="2943503" cy="13302579"/>
            <a:chOff x="0" y="0"/>
            <a:chExt cx="1070113" cy="483616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 rot="-1015954">
            <a:off x="17912506" y="-1173281"/>
            <a:ext cx="2943503" cy="10358875"/>
            <a:chOff x="0" y="0"/>
            <a:chExt cx="1070113" cy="376597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70113" cy="3765977"/>
            </a:xfrm>
            <a:custGeom>
              <a:avLst/>
              <a:gdLst/>
              <a:ahLst/>
              <a:cxnLst/>
              <a:rect l="l" t="t" r="r" b="b"/>
              <a:pathLst>
                <a:path w="1070113" h="3765977">
                  <a:moveTo>
                    <a:pt x="0" y="0"/>
                  </a:moveTo>
                  <a:lnTo>
                    <a:pt x="1070113" y="0"/>
                  </a:lnTo>
                  <a:lnTo>
                    <a:pt x="1070113" y="3765977"/>
                  </a:lnTo>
                  <a:lnTo>
                    <a:pt x="0" y="3765977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57150"/>
              <a:ext cx="1070113" cy="3823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7424854" y="8218113"/>
            <a:ext cx="1784524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Full professor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569908" y="8228363"/>
            <a:ext cx="2638499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Assistant professor </a:t>
            </a:r>
          </a:p>
        </p:txBody>
      </p:sp>
      <p:sp>
        <p:nvSpPr>
          <p:cNvPr id="44" name="Freeform 44"/>
          <p:cNvSpPr/>
          <p:nvPr/>
        </p:nvSpPr>
        <p:spPr>
          <a:xfrm>
            <a:off x="434842" y="9258300"/>
            <a:ext cx="895939" cy="895939"/>
          </a:xfrm>
          <a:custGeom>
            <a:avLst/>
            <a:gdLst/>
            <a:ahLst/>
            <a:cxnLst/>
            <a:rect l="l" t="t" r="r" b="b"/>
            <a:pathLst>
              <a:path w="895939" h="895939">
                <a:moveTo>
                  <a:pt x="0" y="0"/>
                </a:moveTo>
                <a:lnTo>
                  <a:pt x="895940" y="0"/>
                </a:lnTo>
                <a:lnTo>
                  <a:pt x="895940" y="895939"/>
                </a:lnTo>
                <a:lnTo>
                  <a:pt x="0" y="8959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5" name="Freeform 45"/>
          <p:cNvSpPr/>
          <p:nvPr/>
        </p:nvSpPr>
        <p:spPr>
          <a:xfrm>
            <a:off x="3116669" y="9389698"/>
            <a:ext cx="1212253" cy="532485"/>
          </a:xfrm>
          <a:custGeom>
            <a:avLst/>
            <a:gdLst/>
            <a:ahLst/>
            <a:cxnLst/>
            <a:rect l="l" t="t" r="r" b="b"/>
            <a:pathLst>
              <a:path w="1212253" h="532485">
                <a:moveTo>
                  <a:pt x="0" y="0"/>
                </a:moveTo>
                <a:lnTo>
                  <a:pt x="1212253" y="0"/>
                </a:lnTo>
                <a:lnTo>
                  <a:pt x="1212253" y="532485"/>
                </a:lnTo>
                <a:lnTo>
                  <a:pt x="0" y="5324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6" name="Freeform 46"/>
          <p:cNvSpPr/>
          <p:nvPr/>
        </p:nvSpPr>
        <p:spPr>
          <a:xfrm>
            <a:off x="1533318" y="9258300"/>
            <a:ext cx="1244938" cy="822254"/>
          </a:xfrm>
          <a:custGeom>
            <a:avLst/>
            <a:gdLst/>
            <a:ahLst/>
            <a:cxnLst/>
            <a:rect l="l" t="t" r="r" b="b"/>
            <a:pathLst>
              <a:path w="1244938" h="822254">
                <a:moveTo>
                  <a:pt x="0" y="0"/>
                </a:moveTo>
                <a:lnTo>
                  <a:pt x="1244938" y="0"/>
                </a:lnTo>
                <a:lnTo>
                  <a:pt x="1244938" y="822254"/>
                </a:lnTo>
                <a:lnTo>
                  <a:pt x="0" y="8222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ject 11">
            <a:extLst>
              <a:ext uri="{FF2B5EF4-FFF2-40B4-BE49-F238E27FC236}">
                <a16:creationId xmlns:a16="http://schemas.microsoft.com/office/drawing/2014/main" id="{C7607D5C-7CD4-30EE-7AFE-F17B063EAB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25581" y="4915357"/>
            <a:ext cx="5042535" cy="5047106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-2845870">
            <a:off x="-2616396" y="3038425"/>
            <a:ext cx="2943503" cy="12439749"/>
            <a:chOff x="0" y="0"/>
            <a:chExt cx="1070113" cy="45224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10053081">
            <a:off x="-2557998" y="5428327"/>
            <a:ext cx="2943503" cy="5986069"/>
            <a:chOff x="0" y="0"/>
            <a:chExt cx="1070113" cy="21762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4096884">
            <a:off x="13866544" y="-7709683"/>
            <a:ext cx="2943503" cy="13302579"/>
            <a:chOff x="0" y="0"/>
            <a:chExt cx="1070113" cy="483616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1069941">
            <a:off x="17409701" y="801563"/>
            <a:ext cx="2943503" cy="13302579"/>
            <a:chOff x="0" y="0"/>
            <a:chExt cx="1070113" cy="483616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1015954">
            <a:off x="17912506" y="-1173281"/>
            <a:ext cx="2943503" cy="10358875"/>
            <a:chOff x="0" y="0"/>
            <a:chExt cx="1070113" cy="376597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70113" cy="3765977"/>
            </a:xfrm>
            <a:custGeom>
              <a:avLst/>
              <a:gdLst/>
              <a:ahLst/>
              <a:cxnLst/>
              <a:rect l="l" t="t" r="r" b="b"/>
              <a:pathLst>
                <a:path w="1070113" h="3765977">
                  <a:moveTo>
                    <a:pt x="0" y="0"/>
                  </a:moveTo>
                  <a:lnTo>
                    <a:pt x="1070113" y="0"/>
                  </a:lnTo>
                  <a:lnTo>
                    <a:pt x="1070113" y="3765977"/>
                  </a:lnTo>
                  <a:lnTo>
                    <a:pt x="0" y="3765977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1070113" cy="3823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75826" y="222445"/>
            <a:ext cx="895939" cy="895939"/>
          </a:xfrm>
          <a:custGeom>
            <a:avLst/>
            <a:gdLst/>
            <a:ahLst/>
            <a:cxnLst/>
            <a:rect l="l" t="t" r="r" b="b"/>
            <a:pathLst>
              <a:path w="895939" h="895939">
                <a:moveTo>
                  <a:pt x="0" y="0"/>
                </a:moveTo>
                <a:lnTo>
                  <a:pt x="895939" y="0"/>
                </a:lnTo>
                <a:lnTo>
                  <a:pt x="895939" y="895939"/>
                </a:lnTo>
                <a:lnTo>
                  <a:pt x="0" y="895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6" name="Freeform 36"/>
          <p:cNvSpPr/>
          <p:nvPr/>
        </p:nvSpPr>
        <p:spPr>
          <a:xfrm>
            <a:off x="2857652" y="353843"/>
            <a:ext cx="1212253" cy="532485"/>
          </a:xfrm>
          <a:custGeom>
            <a:avLst/>
            <a:gdLst/>
            <a:ahLst/>
            <a:cxnLst/>
            <a:rect l="l" t="t" r="r" b="b"/>
            <a:pathLst>
              <a:path w="1212253" h="532485">
                <a:moveTo>
                  <a:pt x="0" y="0"/>
                </a:moveTo>
                <a:lnTo>
                  <a:pt x="1212253" y="0"/>
                </a:lnTo>
                <a:lnTo>
                  <a:pt x="1212253" y="532485"/>
                </a:lnTo>
                <a:lnTo>
                  <a:pt x="0" y="5324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7" name="Freeform 37"/>
          <p:cNvSpPr/>
          <p:nvPr/>
        </p:nvSpPr>
        <p:spPr>
          <a:xfrm>
            <a:off x="1274301" y="222445"/>
            <a:ext cx="1244938" cy="822254"/>
          </a:xfrm>
          <a:custGeom>
            <a:avLst/>
            <a:gdLst/>
            <a:ahLst/>
            <a:cxnLst/>
            <a:rect l="l" t="t" r="r" b="b"/>
            <a:pathLst>
              <a:path w="1244938" h="822254">
                <a:moveTo>
                  <a:pt x="0" y="0"/>
                </a:moveTo>
                <a:lnTo>
                  <a:pt x="1244938" y="0"/>
                </a:lnTo>
                <a:lnTo>
                  <a:pt x="1244938" y="822254"/>
                </a:lnTo>
                <a:lnTo>
                  <a:pt x="0" y="8222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0825BC2F-42D3-218B-550A-B9E57D16E291}"/>
              </a:ext>
            </a:extLst>
          </p:cNvPr>
          <p:cNvSpPr txBox="1">
            <a:spLocks/>
          </p:cNvSpPr>
          <p:nvPr/>
        </p:nvSpPr>
        <p:spPr>
          <a:xfrm>
            <a:off x="9852911" y="1554169"/>
            <a:ext cx="6765608" cy="1034899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</a:pPr>
            <a:r>
              <a:rPr lang="en-GB" sz="6600" b="1" spc="-15" dirty="0">
                <a:latin typeface="Calibri"/>
                <a:cs typeface="Calibri"/>
              </a:rPr>
              <a:t>Vladimir</a:t>
            </a:r>
            <a:r>
              <a:rPr lang="en-GB" sz="6600" b="1" spc="-98" dirty="0">
                <a:latin typeface="Calibri"/>
                <a:cs typeface="Calibri"/>
              </a:rPr>
              <a:t> </a:t>
            </a:r>
            <a:r>
              <a:rPr lang="en-GB" sz="6600" b="1" dirty="0" err="1">
                <a:latin typeface="Calibri"/>
                <a:cs typeface="Calibri"/>
              </a:rPr>
              <a:t>Obradovic</a:t>
            </a:r>
            <a:endParaRPr lang="en-GB" sz="6600" dirty="0">
              <a:latin typeface="Calibri"/>
              <a:cs typeface="Calibri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86E84FA4-3AA3-0377-AC40-60220E34C7E0}"/>
              </a:ext>
            </a:extLst>
          </p:cNvPr>
          <p:cNvSpPr txBox="1"/>
          <p:nvPr/>
        </p:nvSpPr>
        <p:spPr>
          <a:xfrm>
            <a:off x="642845" y="2828352"/>
            <a:ext cx="15139987" cy="5382755"/>
          </a:xfrm>
          <a:prstGeom prst="rect">
            <a:avLst/>
          </a:prstGeom>
        </p:spPr>
        <p:txBody>
          <a:bodyPr vert="horz" wrap="square" lIns="0" tIns="78104" rIns="0" bIns="0" rtlCol="0">
            <a:spAutoFit/>
          </a:bodyPr>
          <a:lstStyle/>
          <a:p>
            <a:pPr marL="19050">
              <a:spcBef>
                <a:spcPts val="614"/>
              </a:spcBef>
            </a:pP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  <a:r>
              <a:rPr sz="255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at:</a:t>
            </a:r>
          </a:p>
          <a:p>
            <a:pPr marL="466725" indent="-429578">
              <a:spcBef>
                <a:spcPts val="465"/>
              </a:spcBef>
              <a:buClr>
                <a:srgbClr val="000000"/>
              </a:buClr>
              <a:buSzPct val="64705"/>
              <a:buFont typeface="Tahoma"/>
              <a:buChar char="•"/>
              <a:tabLst>
                <a:tab pos="466725" algn="l"/>
                <a:tab pos="467678" algn="l"/>
              </a:tabLst>
            </a:pP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sz="2550" spc="-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 Organizational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Sciences, 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Head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Department for</a:t>
            </a:r>
            <a:r>
              <a:rPr sz="2550" spc="8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Interdisciplinary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725" indent="-429578">
              <a:spcBef>
                <a:spcPts val="428"/>
              </a:spcBef>
              <a:buClr>
                <a:srgbClr val="000000"/>
              </a:buClr>
              <a:buSzPct val="64705"/>
              <a:buFont typeface="Tahoma"/>
              <a:buChar char="•"/>
              <a:tabLst>
                <a:tab pos="466725" algn="l"/>
                <a:tab pos="467678" algn="l"/>
              </a:tabLst>
            </a:pP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Alma Mater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550" spc="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Austria/Slovenia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725" indent="-429578">
              <a:spcBef>
                <a:spcPts val="465"/>
              </a:spcBef>
              <a:buClr>
                <a:srgbClr val="000000"/>
              </a:buClr>
              <a:buSzPct val="64705"/>
              <a:buFont typeface="Tahoma"/>
              <a:buChar char="•"/>
              <a:tabLst>
                <a:tab pos="466725" algn="l"/>
                <a:tab pos="467678" algn="l"/>
              </a:tabLst>
            </a:pP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HSE</a:t>
            </a:r>
            <a:r>
              <a:rPr sz="2550" spc="-8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University,</a:t>
            </a:r>
            <a:r>
              <a:rPr sz="2550" spc="-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Moscow</a:t>
            </a:r>
            <a:r>
              <a:rPr sz="255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(Visitor)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725" indent="-429578">
              <a:spcBef>
                <a:spcPts val="510"/>
              </a:spcBef>
              <a:buClr>
                <a:srgbClr val="000000"/>
              </a:buClr>
              <a:buSzPct val="64705"/>
              <a:buFont typeface="Tahoma"/>
              <a:buChar char="•"/>
              <a:tabLst>
                <a:tab pos="466725" algn="l"/>
                <a:tab pos="467678" algn="l"/>
              </a:tabLst>
            </a:pP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sz="2550" spc="-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sz="2550" spc="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Management,</a:t>
            </a:r>
            <a:r>
              <a:rPr sz="2550" spc="-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Moscow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725" indent="-429578">
              <a:spcBef>
                <a:spcPts val="464"/>
              </a:spcBef>
              <a:buClr>
                <a:srgbClr val="000000"/>
              </a:buClr>
              <a:buSzPct val="64705"/>
              <a:buFont typeface="Tahoma"/>
              <a:buChar char="•"/>
              <a:tabLst>
                <a:tab pos="466725" algn="l"/>
                <a:tab pos="467678" algn="l"/>
              </a:tabLst>
            </a:pP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sz="2550" spc="-3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55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Political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 Science,</a:t>
            </a:r>
            <a:r>
              <a:rPr sz="255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of Belgrade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5139690">
              <a:lnSpc>
                <a:spcPct val="133700"/>
              </a:lnSpc>
              <a:spcBef>
                <a:spcPts val="38"/>
              </a:spcBef>
            </a:pP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Editor of 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550" i="1" spc="-8" dirty="0">
                <a:latin typeface="Calibri" panose="020F0502020204030204" pitchFamily="34" charset="0"/>
                <a:cs typeface="Calibri" panose="020F0502020204030204" pitchFamily="34" charset="0"/>
              </a:rPr>
              <a:t>European Project </a:t>
            </a:r>
            <a:r>
              <a:rPr sz="2550" i="1" dirty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r>
              <a:rPr sz="2550" i="1" spc="-8" dirty="0">
                <a:latin typeface="Calibri" panose="020F0502020204030204" pitchFamily="34" charset="0"/>
                <a:cs typeface="Calibri" panose="020F0502020204030204" pitchFamily="34" charset="0"/>
              </a:rPr>
              <a:t>Journal (Scopus) </a:t>
            </a:r>
            <a:r>
              <a:rPr sz="25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255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marR="5139690">
              <a:lnSpc>
                <a:spcPct val="133700"/>
              </a:lnSpc>
              <a:spcBef>
                <a:spcPts val="38"/>
              </a:spcBef>
            </a:pP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  <a:r>
              <a:rPr sz="2550" spc="-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 Project</a:t>
            </a:r>
            <a:r>
              <a:rPr sz="2550" spc="-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sz="255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Association of</a:t>
            </a:r>
            <a:r>
              <a:rPr sz="255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Serbia</a:t>
            </a:r>
            <a:r>
              <a:rPr sz="255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55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IPMA</a:t>
            </a:r>
            <a:r>
              <a:rPr sz="255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Serbia</a:t>
            </a:r>
          </a:p>
          <a:p>
            <a:pPr marL="19050" marR="2867025">
              <a:lnSpc>
                <a:spcPct val="115300"/>
              </a:lnSpc>
              <a:spcBef>
                <a:spcPts val="593"/>
              </a:spcBef>
            </a:pPr>
            <a:r>
              <a:rPr sz="2550" spc="-15" dirty="0">
                <a:latin typeface="Calibri" panose="020F0502020204030204" pitchFamily="34" charset="0"/>
                <a:cs typeface="Calibri" panose="020F0502020204030204" pitchFamily="34" charset="0"/>
              </a:rPr>
              <a:t>Vice-President </a:t>
            </a:r>
            <a:r>
              <a:rPr sz="2550" spc="-23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 panose="020F0502020204030204" pitchFamily="34" charset="0"/>
                <a:cs typeface="Calibri" panose="020F0502020204030204" pitchFamily="34" charset="0"/>
              </a:rPr>
              <a:t>IPMA </a:t>
            </a:r>
            <a:r>
              <a:rPr sz="2550" spc="-15" dirty="0"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sz="25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550" spc="-8" dirty="0">
                <a:latin typeface="Calibri"/>
                <a:cs typeface="Calibri"/>
              </a:rPr>
              <a:t>Project </a:t>
            </a:r>
            <a:r>
              <a:rPr sz="2550" spc="-15" dirty="0">
                <a:latin typeface="Calibri"/>
                <a:cs typeface="Calibri"/>
              </a:rPr>
              <a:t>Management</a:t>
            </a:r>
            <a:r>
              <a:rPr sz="2550" spc="-8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Association</a:t>
            </a:r>
            <a:r>
              <a:rPr sz="2550" spc="53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–</a:t>
            </a:r>
            <a:r>
              <a:rPr sz="2550" spc="-8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IPMA</a:t>
            </a:r>
            <a:r>
              <a:rPr sz="2550" spc="-23" dirty="0">
                <a:latin typeface="Calibri"/>
                <a:cs typeface="Calibri"/>
              </a:rPr>
              <a:t> </a:t>
            </a:r>
            <a:r>
              <a:rPr sz="2550" spc="-8" dirty="0">
                <a:latin typeface="Calibri"/>
                <a:cs typeface="Calibri"/>
              </a:rPr>
              <a:t>(70</a:t>
            </a:r>
            <a:r>
              <a:rPr sz="2550" spc="8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countries)</a:t>
            </a:r>
            <a:endParaRPr lang="sr-Latn-RS" sz="2550" spc="-15" dirty="0">
              <a:latin typeface="Calibri"/>
              <a:cs typeface="Calibri"/>
            </a:endParaRPr>
          </a:p>
          <a:p>
            <a:pPr marL="19050" marR="2867025">
              <a:lnSpc>
                <a:spcPct val="115300"/>
              </a:lnSpc>
              <a:spcBef>
                <a:spcPts val="593"/>
              </a:spcBef>
            </a:pPr>
            <a:r>
              <a:rPr sz="2550" spc="-8" dirty="0">
                <a:latin typeface="Calibri"/>
                <a:cs typeface="Calibri"/>
              </a:rPr>
              <a:t>IPMA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Level A</a:t>
            </a:r>
            <a:r>
              <a:rPr sz="2550" spc="-3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Certified </a:t>
            </a:r>
            <a:r>
              <a:rPr sz="2550" spc="-8" dirty="0">
                <a:latin typeface="Calibri"/>
                <a:cs typeface="Calibri"/>
              </a:rPr>
              <a:t>Coach,</a:t>
            </a:r>
            <a:r>
              <a:rPr sz="2550" spc="-15" dirty="0">
                <a:latin typeface="Calibri"/>
                <a:cs typeface="Calibri"/>
              </a:rPr>
              <a:t> </a:t>
            </a:r>
            <a:r>
              <a:rPr sz="2550" spc="-8" dirty="0">
                <a:latin typeface="Calibri"/>
                <a:cs typeface="Calibri"/>
              </a:rPr>
              <a:t>Consultant®</a:t>
            </a:r>
            <a:r>
              <a:rPr sz="2550" dirty="0">
                <a:latin typeface="Calibri"/>
                <a:cs typeface="Calibri"/>
              </a:rPr>
              <a:t> and</a:t>
            </a:r>
            <a:r>
              <a:rPr sz="2550" spc="-8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Trainer</a:t>
            </a:r>
            <a:endParaRPr sz="2550" dirty="0">
              <a:latin typeface="Calibri"/>
              <a:cs typeface="Calibri"/>
            </a:endParaRPr>
          </a:p>
          <a:p>
            <a:pPr marL="19050">
              <a:spcBef>
                <a:spcPts val="1065"/>
              </a:spcBef>
            </a:pPr>
            <a:r>
              <a:rPr sz="2550" dirty="0">
                <a:latin typeface="Calibri"/>
                <a:cs typeface="Calibri"/>
              </a:rPr>
              <a:t>More</a:t>
            </a:r>
            <a:r>
              <a:rPr sz="2550" spc="-8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than</a:t>
            </a:r>
            <a:r>
              <a:rPr sz="2550" spc="-8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20</a:t>
            </a:r>
            <a:r>
              <a:rPr sz="2550" dirty="0">
                <a:latin typeface="Calibri"/>
                <a:cs typeface="Calibri"/>
              </a:rPr>
              <a:t> </a:t>
            </a:r>
            <a:r>
              <a:rPr sz="2550" spc="-8" dirty="0">
                <a:latin typeface="Calibri"/>
                <a:cs typeface="Calibri"/>
              </a:rPr>
              <a:t>years</a:t>
            </a:r>
            <a:r>
              <a:rPr sz="2550" dirty="0">
                <a:latin typeface="Calibri"/>
                <a:cs typeface="Calibri"/>
              </a:rPr>
              <a:t> </a:t>
            </a:r>
            <a:r>
              <a:rPr sz="2550" spc="-8" dirty="0">
                <a:latin typeface="Calibri"/>
                <a:cs typeface="Calibri"/>
              </a:rPr>
              <a:t>of experience </a:t>
            </a:r>
            <a:r>
              <a:rPr sz="2550" spc="-15" dirty="0">
                <a:latin typeface="Calibri"/>
                <a:cs typeface="Calibri"/>
              </a:rPr>
              <a:t>in</a:t>
            </a:r>
            <a:r>
              <a:rPr sz="2550" spc="-8" dirty="0">
                <a:latin typeface="Calibri"/>
                <a:cs typeface="Calibri"/>
              </a:rPr>
              <a:t> </a:t>
            </a:r>
            <a:r>
              <a:rPr lang="sr-Latn-RS" sz="2550" dirty="0">
                <a:latin typeface="Calibri"/>
                <a:cs typeface="Calibri"/>
              </a:rPr>
              <a:t>PM</a:t>
            </a:r>
            <a:r>
              <a:rPr sz="2550" spc="-8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in</a:t>
            </a:r>
            <a:r>
              <a:rPr sz="2550" spc="-8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Serbia</a:t>
            </a:r>
            <a:r>
              <a:rPr sz="2550" spc="-38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and</a:t>
            </a:r>
            <a:r>
              <a:rPr sz="2550" spc="-8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the</a:t>
            </a:r>
            <a:r>
              <a:rPr sz="2550" spc="-8" dirty="0">
                <a:latin typeface="Calibri"/>
                <a:cs typeface="Calibri"/>
              </a:rPr>
              <a:t> </a:t>
            </a:r>
            <a:r>
              <a:rPr lang="sr-Latn-RS" sz="2550" spc="-8" dirty="0" err="1">
                <a:latin typeface="Calibri"/>
                <a:cs typeface="Calibri"/>
              </a:rPr>
              <a:t>world</a:t>
            </a:r>
            <a:endParaRPr sz="2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065E8-D8F0-D236-3188-7AB75667D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58A8BA4-3D69-5ECB-AE54-B64CEAA59AB7}"/>
              </a:ext>
            </a:extLst>
          </p:cNvPr>
          <p:cNvSpPr/>
          <p:nvPr/>
        </p:nvSpPr>
        <p:spPr>
          <a:xfrm>
            <a:off x="3433836" y="3891673"/>
            <a:ext cx="11517191" cy="381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r-Latn-R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DD5D82B-4CF0-7BAD-069E-CB3DFAB5B03B}"/>
              </a:ext>
            </a:extLst>
          </p:cNvPr>
          <p:cNvGrpSpPr/>
          <p:nvPr/>
        </p:nvGrpSpPr>
        <p:grpSpPr>
          <a:xfrm>
            <a:off x="2815653" y="3601631"/>
            <a:ext cx="618183" cy="618183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E61B8C7-C3D9-9093-A2A4-F7842149E8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644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1B33102-51D3-A391-9F80-27D234029948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F0E4193-2B47-DFDB-5AB5-DD3DBC476A89}"/>
              </a:ext>
            </a:extLst>
          </p:cNvPr>
          <p:cNvGrpSpPr/>
          <p:nvPr/>
        </p:nvGrpSpPr>
        <p:grpSpPr>
          <a:xfrm>
            <a:off x="8883340" y="3601631"/>
            <a:ext cx="618183" cy="618183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8DE6778-214A-97F4-154B-E3BAAA8544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644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481288C-8C55-921C-DAC9-D1379D6DFA4A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43C8E73E-E0C5-99B5-74BF-71428BACF699}"/>
              </a:ext>
            </a:extLst>
          </p:cNvPr>
          <p:cNvGrpSpPr/>
          <p:nvPr/>
        </p:nvGrpSpPr>
        <p:grpSpPr>
          <a:xfrm>
            <a:off x="14951027" y="3601631"/>
            <a:ext cx="618183" cy="618183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006D33F-69A3-A38B-E80C-B4C5DD1B835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0644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D61BBFD-9F15-14BC-A51E-E19D691C5F8E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66D80E9E-CDB0-88CF-4906-0A619DD660FD}"/>
              </a:ext>
            </a:extLst>
          </p:cNvPr>
          <p:cNvSpPr txBox="1"/>
          <p:nvPr/>
        </p:nvSpPr>
        <p:spPr>
          <a:xfrm>
            <a:off x="5639619" y="636799"/>
            <a:ext cx="7106334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>
                <a:solidFill>
                  <a:srgbClr val="144064"/>
                </a:solidFill>
                <a:latin typeface="Anton"/>
                <a:ea typeface="Anton"/>
                <a:cs typeface="Anton"/>
                <a:sym typeface="Anton"/>
              </a:rPr>
              <a:t>Assessment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C71FA9E-E2DB-96B2-8AEB-40EDC9E9A289}"/>
              </a:ext>
            </a:extLst>
          </p:cNvPr>
          <p:cNvSpPr txBox="1"/>
          <p:nvPr/>
        </p:nvSpPr>
        <p:spPr>
          <a:xfrm>
            <a:off x="376385" y="5191125"/>
            <a:ext cx="549671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Individual coursework </a:t>
            </a:r>
          </a:p>
          <a:p>
            <a:pPr algn="ctr">
              <a:lnSpc>
                <a:spcPts val="3600"/>
              </a:lnSpc>
            </a:pPr>
            <a:r>
              <a:rPr lang="en-US" sz="3000" b="1" dirty="0">
                <a:solidFill>
                  <a:srgbClr val="BE41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40% </a:t>
            </a:r>
          </a:p>
          <a:p>
            <a:pPr algn="ctr">
              <a:lnSpc>
                <a:spcPts val="3600"/>
              </a:lnSpc>
            </a:pPr>
            <a:endParaRPr lang="en-US" sz="3000" b="1" dirty="0">
              <a:solidFill>
                <a:srgbClr val="BE41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45EA077-00BC-77D9-6D40-CCC2571FDA4C}"/>
              </a:ext>
            </a:extLst>
          </p:cNvPr>
          <p:cNvSpPr txBox="1"/>
          <p:nvPr/>
        </p:nvSpPr>
        <p:spPr>
          <a:xfrm>
            <a:off x="7242392" y="5143500"/>
            <a:ext cx="390078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Group coursework </a:t>
            </a:r>
            <a:r>
              <a:rPr lang="en-US" sz="3000" b="1" dirty="0">
                <a:solidFill>
                  <a:srgbClr val="BE41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20% </a:t>
            </a:r>
          </a:p>
          <a:p>
            <a:pPr algn="ctr">
              <a:lnSpc>
                <a:spcPts val="3600"/>
              </a:lnSpc>
            </a:pPr>
            <a:endParaRPr lang="en-US" sz="3000" b="1" dirty="0">
              <a:solidFill>
                <a:srgbClr val="BE4195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07F7E05-B261-4FA5-E465-746B75BC7932}"/>
              </a:ext>
            </a:extLst>
          </p:cNvPr>
          <p:cNvSpPr txBox="1"/>
          <p:nvPr/>
        </p:nvSpPr>
        <p:spPr>
          <a:xfrm>
            <a:off x="13310079" y="5143500"/>
            <a:ext cx="3900789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Examination </a:t>
            </a:r>
          </a:p>
          <a:p>
            <a:pPr algn="ctr">
              <a:lnSpc>
                <a:spcPts val="3600"/>
              </a:lnSpc>
            </a:pPr>
            <a:r>
              <a:rPr lang="en-US" sz="3000" b="1" dirty="0">
                <a:solidFill>
                  <a:srgbClr val="BE419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40%</a:t>
            </a: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D322A7F5-0FB1-5624-83C4-67F021AB9B01}"/>
              </a:ext>
            </a:extLst>
          </p:cNvPr>
          <p:cNvSpPr/>
          <p:nvPr/>
        </p:nvSpPr>
        <p:spPr>
          <a:xfrm>
            <a:off x="3124745" y="4219814"/>
            <a:ext cx="0" cy="69833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34944958-F0DD-624E-8B00-355369BBA6F2}"/>
              </a:ext>
            </a:extLst>
          </p:cNvPr>
          <p:cNvSpPr/>
          <p:nvPr/>
        </p:nvSpPr>
        <p:spPr>
          <a:xfrm>
            <a:off x="9192541" y="4219814"/>
            <a:ext cx="246" cy="69833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D9F64B21-4604-B347-FB35-7BA4EF5A56C4}"/>
              </a:ext>
            </a:extLst>
          </p:cNvPr>
          <p:cNvSpPr/>
          <p:nvPr/>
        </p:nvSpPr>
        <p:spPr>
          <a:xfrm>
            <a:off x="15260228" y="4219814"/>
            <a:ext cx="246" cy="69833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152C0ABB-A7D3-E494-7164-550A8B4D22A2}"/>
              </a:ext>
            </a:extLst>
          </p:cNvPr>
          <p:cNvSpPr txBox="1"/>
          <p:nvPr/>
        </p:nvSpPr>
        <p:spPr>
          <a:xfrm>
            <a:off x="1400643" y="8418609"/>
            <a:ext cx="15486715" cy="126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Students need to pass coursework and examination and have minimum 50% in order to pass the module according to the following structure: individual coursework (minimum 20%), group coursework (minimum 10%) and examination (minimum 20%).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0D856174-A57A-83B1-6BD1-313CEDA4972B}"/>
              </a:ext>
            </a:extLst>
          </p:cNvPr>
          <p:cNvGrpSpPr/>
          <p:nvPr/>
        </p:nvGrpSpPr>
        <p:grpSpPr>
          <a:xfrm rot="-2845870">
            <a:off x="-2616396" y="3038425"/>
            <a:ext cx="2943503" cy="12439749"/>
            <a:chOff x="0" y="0"/>
            <a:chExt cx="1070113" cy="452248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1C88508-4DA1-8D36-30C6-009DBF805BA2}"/>
                </a:ext>
              </a:extLst>
            </p:cNvPr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E3D965CD-4F6B-7131-74D0-869956847CCB}"/>
                </a:ext>
              </a:extLst>
            </p:cNvPr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AC5494AC-B4BF-4A5F-50DD-EA0B4A80F82F}"/>
              </a:ext>
            </a:extLst>
          </p:cNvPr>
          <p:cNvGrpSpPr/>
          <p:nvPr/>
        </p:nvGrpSpPr>
        <p:grpSpPr>
          <a:xfrm rot="10053081">
            <a:off x="-2557998" y="5428327"/>
            <a:ext cx="2943503" cy="5986069"/>
            <a:chOff x="0" y="0"/>
            <a:chExt cx="1070113" cy="217624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8169A78-7499-4EB2-ACD8-E5CFAC12A31F}"/>
                </a:ext>
              </a:extLst>
            </p:cNvPr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768AB696-A4A1-8F16-87A7-4D6541F4D90E}"/>
                </a:ext>
              </a:extLst>
            </p:cNvPr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F20C2E5E-7BBB-D037-ACAD-61423F15BFBB}"/>
              </a:ext>
            </a:extLst>
          </p:cNvPr>
          <p:cNvGrpSpPr/>
          <p:nvPr/>
        </p:nvGrpSpPr>
        <p:grpSpPr>
          <a:xfrm rot="-4096884">
            <a:off x="13866544" y="-7709683"/>
            <a:ext cx="2943503" cy="13302579"/>
            <a:chOff x="0" y="0"/>
            <a:chExt cx="1070113" cy="4836162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53F0873-D842-F9BB-1B6D-C23DD4EA406F}"/>
                </a:ext>
              </a:extLst>
            </p:cNvPr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FDA56B52-D97A-5953-3E0C-00591ADA8620}"/>
                </a:ext>
              </a:extLst>
            </p:cNvPr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BB5D7047-2EDD-B656-EAF7-3E0E8FC2AF4B}"/>
              </a:ext>
            </a:extLst>
          </p:cNvPr>
          <p:cNvGrpSpPr/>
          <p:nvPr/>
        </p:nvGrpSpPr>
        <p:grpSpPr>
          <a:xfrm rot="1069941">
            <a:off x="17409701" y="801563"/>
            <a:ext cx="2943503" cy="13302579"/>
            <a:chOff x="0" y="0"/>
            <a:chExt cx="1070113" cy="4836162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686F5D3-233A-9799-F877-375A1460EF25}"/>
                </a:ext>
              </a:extLst>
            </p:cNvPr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97C57F1F-AE04-0ABF-BB83-C44C6402DB38}"/>
                </a:ext>
              </a:extLst>
            </p:cNvPr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582549BA-B4F8-ECBE-ADE9-D3F157189720}"/>
              </a:ext>
            </a:extLst>
          </p:cNvPr>
          <p:cNvGrpSpPr/>
          <p:nvPr/>
        </p:nvGrpSpPr>
        <p:grpSpPr>
          <a:xfrm rot="-1015954">
            <a:off x="17912506" y="-1173281"/>
            <a:ext cx="2943503" cy="10358875"/>
            <a:chOff x="0" y="0"/>
            <a:chExt cx="1070113" cy="3765977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5089E30-CFC4-0482-ADF2-AAE8DA5F4800}"/>
                </a:ext>
              </a:extLst>
            </p:cNvPr>
            <p:cNvSpPr/>
            <p:nvPr/>
          </p:nvSpPr>
          <p:spPr>
            <a:xfrm>
              <a:off x="0" y="0"/>
              <a:ext cx="1070113" cy="3765977"/>
            </a:xfrm>
            <a:custGeom>
              <a:avLst/>
              <a:gdLst/>
              <a:ahLst/>
              <a:cxnLst/>
              <a:rect l="l" t="t" r="r" b="b"/>
              <a:pathLst>
                <a:path w="1070113" h="3765977">
                  <a:moveTo>
                    <a:pt x="0" y="0"/>
                  </a:moveTo>
                  <a:lnTo>
                    <a:pt x="1070113" y="0"/>
                  </a:lnTo>
                  <a:lnTo>
                    <a:pt x="1070113" y="3765977"/>
                  </a:lnTo>
                  <a:lnTo>
                    <a:pt x="0" y="3765977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2974AFDC-F58D-A5B1-8010-E0DEEECC4EF3}"/>
                </a:ext>
              </a:extLst>
            </p:cNvPr>
            <p:cNvSpPr txBox="1"/>
            <p:nvPr/>
          </p:nvSpPr>
          <p:spPr>
            <a:xfrm>
              <a:off x="0" y="-57150"/>
              <a:ext cx="1070113" cy="3823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5" name="Freeform 35">
            <a:extLst>
              <a:ext uri="{FF2B5EF4-FFF2-40B4-BE49-F238E27FC236}">
                <a16:creationId xmlns:a16="http://schemas.microsoft.com/office/drawing/2014/main" id="{D736BD7E-E3FD-299F-B08A-37C695D819C6}"/>
              </a:ext>
            </a:extLst>
          </p:cNvPr>
          <p:cNvSpPr/>
          <p:nvPr/>
        </p:nvSpPr>
        <p:spPr>
          <a:xfrm>
            <a:off x="175826" y="222445"/>
            <a:ext cx="895939" cy="895939"/>
          </a:xfrm>
          <a:custGeom>
            <a:avLst/>
            <a:gdLst/>
            <a:ahLst/>
            <a:cxnLst/>
            <a:rect l="l" t="t" r="r" b="b"/>
            <a:pathLst>
              <a:path w="895939" h="895939">
                <a:moveTo>
                  <a:pt x="0" y="0"/>
                </a:moveTo>
                <a:lnTo>
                  <a:pt x="895939" y="0"/>
                </a:lnTo>
                <a:lnTo>
                  <a:pt x="895939" y="895939"/>
                </a:lnTo>
                <a:lnTo>
                  <a:pt x="0" y="895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F476F1D6-56CE-9060-9D67-0E1E9739D7CF}"/>
              </a:ext>
            </a:extLst>
          </p:cNvPr>
          <p:cNvSpPr/>
          <p:nvPr/>
        </p:nvSpPr>
        <p:spPr>
          <a:xfrm>
            <a:off x="2857652" y="353843"/>
            <a:ext cx="1212253" cy="532485"/>
          </a:xfrm>
          <a:custGeom>
            <a:avLst/>
            <a:gdLst/>
            <a:ahLst/>
            <a:cxnLst/>
            <a:rect l="l" t="t" r="r" b="b"/>
            <a:pathLst>
              <a:path w="1212253" h="532485">
                <a:moveTo>
                  <a:pt x="0" y="0"/>
                </a:moveTo>
                <a:lnTo>
                  <a:pt x="1212253" y="0"/>
                </a:lnTo>
                <a:lnTo>
                  <a:pt x="1212253" y="532485"/>
                </a:lnTo>
                <a:lnTo>
                  <a:pt x="0" y="53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3BCC3C5C-49E3-3824-F2DB-BF7B6C8E7344}"/>
              </a:ext>
            </a:extLst>
          </p:cNvPr>
          <p:cNvSpPr/>
          <p:nvPr/>
        </p:nvSpPr>
        <p:spPr>
          <a:xfrm>
            <a:off x="1274301" y="222445"/>
            <a:ext cx="1244938" cy="822254"/>
          </a:xfrm>
          <a:custGeom>
            <a:avLst/>
            <a:gdLst/>
            <a:ahLst/>
            <a:cxnLst/>
            <a:rect l="l" t="t" r="r" b="b"/>
            <a:pathLst>
              <a:path w="1244938" h="822254">
                <a:moveTo>
                  <a:pt x="0" y="0"/>
                </a:moveTo>
                <a:lnTo>
                  <a:pt x="1244938" y="0"/>
                </a:lnTo>
                <a:lnTo>
                  <a:pt x="1244938" y="822254"/>
                </a:lnTo>
                <a:lnTo>
                  <a:pt x="0" y="822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376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3063" y="446299"/>
            <a:ext cx="814905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9"/>
              </a:lnSpc>
            </a:pPr>
            <a:r>
              <a:rPr lang="en-US" sz="6899" b="1">
                <a:solidFill>
                  <a:srgbClr val="1B517B"/>
                </a:solidFill>
                <a:latin typeface="Barlow SemiCondensed Heavy"/>
                <a:ea typeface="Barlow SemiCondensed Heavy"/>
                <a:cs typeface="Barlow SemiCondensed Heavy"/>
                <a:sym typeface="Barlow SemiCondensed Heavy"/>
              </a:rPr>
              <a:t>SYLLABUS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4923" y="2750112"/>
            <a:ext cx="15748176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495" lvl="1" indent="-342747" algn="l">
              <a:lnSpc>
                <a:spcPts val="3810"/>
              </a:lnSpc>
              <a:buAutoNum type="arabicPeriod"/>
            </a:pPr>
            <a:r>
              <a:rPr lang="en-US" sz="3175" b="1">
                <a:solidFill>
                  <a:srgbClr val="1B517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management approaches and methodologies</a:t>
            </a:r>
          </a:p>
          <a:p>
            <a:pPr marL="685495" lvl="1" indent="-342747" algn="l">
              <a:lnSpc>
                <a:spcPts val="3810"/>
              </a:lnSpc>
              <a:buAutoNum type="arabicPeriod"/>
            </a:pPr>
            <a:r>
              <a:rPr lang="en-US" sz="3175" b="1">
                <a:solidFill>
                  <a:srgbClr val="1B517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role of projects in the organizational development and development of a society </a:t>
            </a:r>
          </a:p>
          <a:p>
            <a:pPr marL="685495" lvl="1" indent="-342747" algn="l">
              <a:lnSpc>
                <a:spcPts val="3810"/>
              </a:lnSpc>
              <a:buAutoNum type="arabicPeriod"/>
            </a:pPr>
            <a:r>
              <a:rPr lang="en-US" sz="3175" b="1">
                <a:solidFill>
                  <a:srgbClr val="1B517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International business projects</a:t>
            </a:r>
          </a:p>
          <a:p>
            <a:pPr marL="685495" lvl="1" indent="-342747" algn="l">
              <a:lnSpc>
                <a:spcPts val="3810"/>
              </a:lnSpc>
              <a:buAutoNum type="arabicPeriod"/>
            </a:pPr>
            <a:r>
              <a:rPr lang="en-US" sz="3175" b="1">
                <a:solidFill>
                  <a:srgbClr val="1B517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management process</a:t>
            </a:r>
          </a:p>
          <a:p>
            <a:pPr marL="685495" lvl="1" indent="-342747" algn="l">
              <a:lnSpc>
                <a:spcPts val="3810"/>
              </a:lnSpc>
              <a:buAutoNum type="arabicPeriod"/>
            </a:pPr>
            <a:r>
              <a:rPr lang="en-US" sz="3175" b="1">
                <a:solidFill>
                  <a:srgbClr val="1B517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Tools and practices for managing business projects</a:t>
            </a:r>
          </a:p>
          <a:p>
            <a:pPr marL="685495" lvl="1" indent="-342747" algn="l">
              <a:lnSpc>
                <a:spcPts val="3810"/>
              </a:lnSpc>
              <a:buAutoNum type="arabicPeriod"/>
            </a:pPr>
            <a:r>
              <a:rPr lang="en-US" sz="3175" b="1">
                <a:solidFill>
                  <a:srgbClr val="1B517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management governance</a:t>
            </a:r>
          </a:p>
          <a:p>
            <a:pPr marL="685495" lvl="1" indent="-342747" algn="l">
              <a:lnSpc>
                <a:spcPts val="3810"/>
              </a:lnSpc>
              <a:buAutoNum type="arabicPeriod"/>
            </a:pPr>
            <a:r>
              <a:rPr lang="en-US" sz="3175" b="1">
                <a:solidFill>
                  <a:srgbClr val="1B517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Competencies for project management in international environment</a:t>
            </a:r>
          </a:p>
          <a:p>
            <a:pPr marL="685495" lvl="1" indent="-342747" algn="l">
              <a:lnSpc>
                <a:spcPts val="3810"/>
              </a:lnSpc>
              <a:buAutoNum type="arabicPeriod"/>
            </a:pPr>
            <a:r>
              <a:rPr lang="en-US" sz="3175" b="1">
                <a:solidFill>
                  <a:srgbClr val="1B517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Diversity in project management</a:t>
            </a:r>
          </a:p>
          <a:p>
            <a:pPr marL="685495" lvl="1" indent="-342747" algn="l">
              <a:lnSpc>
                <a:spcPts val="3810"/>
              </a:lnSpc>
              <a:buAutoNum type="arabicPeriod"/>
            </a:pPr>
            <a:r>
              <a:rPr lang="en-US" sz="3175" b="1">
                <a:solidFill>
                  <a:srgbClr val="1B517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leadership</a:t>
            </a:r>
          </a:p>
          <a:p>
            <a:pPr marL="685495" lvl="1" indent="-342747" algn="l">
              <a:lnSpc>
                <a:spcPts val="3810"/>
              </a:lnSpc>
              <a:buAutoNum type="arabicPeriod"/>
            </a:pPr>
            <a:r>
              <a:rPr lang="en-US" sz="3175" b="1">
                <a:solidFill>
                  <a:srgbClr val="1B517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Sustainable and responsible project management</a:t>
            </a:r>
          </a:p>
          <a:p>
            <a:pPr algn="l">
              <a:lnSpc>
                <a:spcPts val="3810"/>
              </a:lnSpc>
            </a:pPr>
            <a:endParaRPr lang="en-US" sz="3175" b="1">
              <a:solidFill>
                <a:srgbClr val="1B517B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grpSp>
        <p:nvGrpSpPr>
          <p:cNvPr id="4" name="Group 4"/>
          <p:cNvGrpSpPr/>
          <p:nvPr/>
        </p:nvGrpSpPr>
        <p:grpSpPr>
          <a:xfrm rot="-2845870">
            <a:off x="-2616396" y="3038425"/>
            <a:ext cx="2943503" cy="12439749"/>
            <a:chOff x="0" y="0"/>
            <a:chExt cx="1070113" cy="4522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10053081">
            <a:off x="-2557998" y="5428327"/>
            <a:ext cx="2943503" cy="5986069"/>
            <a:chOff x="0" y="0"/>
            <a:chExt cx="1070113" cy="21762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1812374">
            <a:off x="-1052298" y="-7192174"/>
            <a:ext cx="2943503" cy="12439749"/>
            <a:chOff x="0" y="0"/>
            <a:chExt cx="1070113" cy="45224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BE4195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6914998">
            <a:off x="-40043" y="-4097328"/>
            <a:ext cx="2943503" cy="5986069"/>
            <a:chOff x="0" y="0"/>
            <a:chExt cx="1070113" cy="21762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4096884">
            <a:off x="13866544" y="-7709683"/>
            <a:ext cx="2943503" cy="13302579"/>
            <a:chOff x="0" y="0"/>
            <a:chExt cx="1070113" cy="48361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1069941">
            <a:off x="17409701" y="801563"/>
            <a:ext cx="2943503" cy="13302579"/>
            <a:chOff x="0" y="0"/>
            <a:chExt cx="1070113" cy="48361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1015954">
            <a:off x="17912506" y="-1173281"/>
            <a:ext cx="2943503" cy="10358875"/>
            <a:chOff x="0" y="0"/>
            <a:chExt cx="1070113" cy="37659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70113" cy="3765977"/>
            </a:xfrm>
            <a:custGeom>
              <a:avLst/>
              <a:gdLst/>
              <a:ahLst/>
              <a:cxnLst/>
              <a:rect l="l" t="t" r="r" b="b"/>
              <a:pathLst>
                <a:path w="1070113" h="3765977">
                  <a:moveTo>
                    <a:pt x="0" y="0"/>
                  </a:moveTo>
                  <a:lnTo>
                    <a:pt x="1070113" y="0"/>
                  </a:lnTo>
                  <a:lnTo>
                    <a:pt x="1070113" y="3765977"/>
                  </a:lnTo>
                  <a:lnTo>
                    <a:pt x="0" y="3765977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070113" cy="3823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349019" y="9258300"/>
            <a:ext cx="895939" cy="895939"/>
          </a:xfrm>
          <a:custGeom>
            <a:avLst/>
            <a:gdLst/>
            <a:ahLst/>
            <a:cxnLst/>
            <a:rect l="l" t="t" r="r" b="b"/>
            <a:pathLst>
              <a:path w="895939" h="895939">
                <a:moveTo>
                  <a:pt x="0" y="0"/>
                </a:moveTo>
                <a:lnTo>
                  <a:pt x="895939" y="0"/>
                </a:lnTo>
                <a:lnTo>
                  <a:pt x="895939" y="895939"/>
                </a:lnTo>
                <a:lnTo>
                  <a:pt x="0" y="895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26" name="Freeform 26"/>
          <p:cNvSpPr/>
          <p:nvPr/>
        </p:nvSpPr>
        <p:spPr>
          <a:xfrm>
            <a:off x="15030845" y="9389698"/>
            <a:ext cx="1212253" cy="532485"/>
          </a:xfrm>
          <a:custGeom>
            <a:avLst/>
            <a:gdLst/>
            <a:ahLst/>
            <a:cxnLst/>
            <a:rect l="l" t="t" r="r" b="b"/>
            <a:pathLst>
              <a:path w="1212253" h="532485">
                <a:moveTo>
                  <a:pt x="0" y="0"/>
                </a:moveTo>
                <a:lnTo>
                  <a:pt x="1212254" y="0"/>
                </a:lnTo>
                <a:lnTo>
                  <a:pt x="1212254" y="532485"/>
                </a:lnTo>
                <a:lnTo>
                  <a:pt x="0" y="53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27" name="Freeform 27"/>
          <p:cNvSpPr/>
          <p:nvPr/>
        </p:nvSpPr>
        <p:spPr>
          <a:xfrm>
            <a:off x="13447495" y="9258300"/>
            <a:ext cx="1244938" cy="822254"/>
          </a:xfrm>
          <a:custGeom>
            <a:avLst/>
            <a:gdLst/>
            <a:ahLst/>
            <a:cxnLst/>
            <a:rect l="l" t="t" r="r" b="b"/>
            <a:pathLst>
              <a:path w="1244938" h="822254">
                <a:moveTo>
                  <a:pt x="0" y="0"/>
                </a:moveTo>
                <a:lnTo>
                  <a:pt x="1244938" y="0"/>
                </a:lnTo>
                <a:lnTo>
                  <a:pt x="1244938" y="822254"/>
                </a:lnTo>
                <a:lnTo>
                  <a:pt x="0" y="822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266672"/>
            <a:ext cx="1623060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grpSp>
        <p:nvGrpSpPr>
          <p:cNvPr id="3" name="Group 3"/>
          <p:cNvGrpSpPr/>
          <p:nvPr/>
        </p:nvGrpSpPr>
        <p:grpSpPr>
          <a:xfrm>
            <a:off x="15846078" y="5458541"/>
            <a:ext cx="1413222" cy="556737"/>
            <a:chOff x="0" y="0"/>
            <a:chExt cx="431636" cy="1700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1636" cy="170043"/>
            </a:xfrm>
            <a:custGeom>
              <a:avLst/>
              <a:gdLst/>
              <a:ahLst/>
              <a:cxnLst/>
              <a:rect l="l" t="t" r="r" b="b"/>
              <a:pathLst>
                <a:path w="431636" h="170043">
                  <a:moveTo>
                    <a:pt x="0" y="0"/>
                  </a:moveTo>
                  <a:lnTo>
                    <a:pt x="431636" y="0"/>
                  </a:lnTo>
                  <a:lnTo>
                    <a:pt x="431636" y="170043"/>
                  </a:lnTo>
                  <a:lnTo>
                    <a:pt x="0" y="1700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31636" cy="227193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932224" y="5508309"/>
            <a:ext cx="1271647" cy="45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</a:p>
        </p:txBody>
      </p:sp>
      <p:sp>
        <p:nvSpPr>
          <p:cNvPr id="7" name="AutoShape 7"/>
          <p:cNvSpPr/>
          <p:nvPr/>
        </p:nvSpPr>
        <p:spPr>
          <a:xfrm>
            <a:off x="2179749" y="6252384"/>
            <a:ext cx="0" cy="21229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grpSp>
        <p:nvGrpSpPr>
          <p:cNvPr id="8" name="Group 8"/>
          <p:cNvGrpSpPr/>
          <p:nvPr/>
        </p:nvGrpSpPr>
        <p:grpSpPr>
          <a:xfrm>
            <a:off x="468626" y="3189595"/>
            <a:ext cx="1707965" cy="306193"/>
            <a:chOff x="0" y="0"/>
            <a:chExt cx="376030" cy="674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80939" y="3276774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1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0939" y="3676824"/>
            <a:ext cx="4227728" cy="221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Business projects;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role of projects in the organizational development and development of a society; 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Project management approaches and methodologies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605829" y="6252384"/>
            <a:ext cx="0" cy="21229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grpSp>
        <p:nvGrpSpPr>
          <p:cNvPr id="14" name="Group 14"/>
          <p:cNvGrpSpPr/>
          <p:nvPr/>
        </p:nvGrpSpPr>
        <p:grpSpPr>
          <a:xfrm>
            <a:off x="5410638" y="3189595"/>
            <a:ext cx="1707965" cy="306193"/>
            <a:chOff x="0" y="0"/>
            <a:chExt cx="376030" cy="6741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522951" y="3276774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3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22951" y="3676824"/>
            <a:ext cx="382269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Project management process </a:t>
            </a:r>
          </a:p>
          <a:p>
            <a:pPr algn="l">
              <a:lnSpc>
                <a:spcPts val="2940"/>
              </a:lnSpc>
            </a:pPr>
            <a:endParaRPr lang="en-US" sz="2100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3031908" y="6252384"/>
            <a:ext cx="0" cy="21229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grpSp>
        <p:nvGrpSpPr>
          <p:cNvPr id="20" name="Group 20"/>
          <p:cNvGrpSpPr/>
          <p:nvPr/>
        </p:nvGrpSpPr>
        <p:grpSpPr>
          <a:xfrm>
            <a:off x="13268860" y="6638423"/>
            <a:ext cx="1707965" cy="306193"/>
            <a:chOff x="0" y="0"/>
            <a:chExt cx="376030" cy="674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381174" y="6725603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6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381174" y="7125653"/>
            <a:ext cx="4308636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Project management governance;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Project Management Office;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Communication skills;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Relationships and engagement </a:t>
            </a:r>
          </a:p>
        </p:txBody>
      </p:sp>
      <p:sp>
        <p:nvSpPr>
          <p:cNvPr id="25" name="AutoShape 25"/>
          <p:cNvSpPr/>
          <p:nvPr/>
        </p:nvSpPr>
        <p:spPr>
          <a:xfrm flipV="1">
            <a:off x="5308730" y="4158011"/>
            <a:ext cx="0" cy="21229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grpSp>
        <p:nvGrpSpPr>
          <p:cNvPr id="26" name="Group 26"/>
          <p:cNvGrpSpPr/>
          <p:nvPr/>
        </p:nvGrpSpPr>
        <p:grpSpPr>
          <a:xfrm>
            <a:off x="361346" y="8090709"/>
            <a:ext cx="1707965" cy="306193"/>
            <a:chOff x="0" y="0"/>
            <a:chExt cx="376030" cy="6741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73660" y="8177889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2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73660" y="8577939"/>
            <a:ext cx="4849357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Organizational strategy and projects;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Portfolio management;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Prioritization of programs and projects</a:t>
            </a:r>
          </a:p>
          <a:p>
            <a:pPr algn="l">
              <a:lnSpc>
                <a:spcPts val="2939"/>
              </a:lnSpc>
            </a:pPr>
            <a:endParaRPr lang="en-US" sz="2099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31" name="AutoShape 31"/>
          <p:cNvSpPr/>
          <p:nvPr/>
        </p:nvSpPr>
        <p:spPr>
          <a:xfrm flipV="1">
            <a:off x="9778202" y="4158011"/>
            <a:ext cx="0" cy="21229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grpSp>
        <p:nvGrpSpPr>
          <p:cNvPr id="32" name="Group 32"/>
          <p:cNvGrpSpPr/>
          <p:nvPr/>
        </p:nvGrpSpPr>
        <p:grpSpPr>
          <a:xfrm>
            <a:off x="8101243" y="7932369"/>
            <a:ext cx="1707965" cy="306193"/>
            <a:chOff x="0" y="0"/>
            <a:chExt cx="376030" cy="6741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213557" y="8019548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4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8213557" y="8419598"/>
            <a:ext cx="4322937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People competences in diverse project environment – Teamwork; </a:t>
            </a: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Leadership</a:t>
            </a:r>
          </a:p>
          <a:p>
            <a:pPr algn="l">
              <a:lnSpc>
                <a:spcPts val="2940"/>
              </a:lnSpc>
            </a:pPr>
            <a:endParaRPr lang="en-US" sz="2100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10167212" y="3189595"/>
            <a:ext cx="1707965" cy="306193"/>
            <a:chOff x="0" y="0"/>
            <a:chExt cx="376030" cy="6741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279525" y="3276774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5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279525" y="3676824"/>
            <a:ext cx="4308636" cy="221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People competences in project environment – Resourcefulness; Result orientation; 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Negotiation; 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Conflicts and crisis</a:t>
            </a:r>
          </a:p>
          <a:p>
            <a:pPr algn="l">
              <a:lnSpc>
                <a:spcPts val="2939"/>
              </a:lnSpc>
            </a:pPr>
            <a:endParaRPr lang="en-US" sz="2099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6426640" y="300386"/>
            <a:ext cx="7273347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1/2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313363" y="300386"/>
            <a:ext cx="7273347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BE419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Lecture topics</a:t>
            </a:r>
          </a:p>
          <a:p>
            <a:pPr algn="ctr">
              <a:lnSpc>
                <a:spcPts val="7200"/>
              </a:lnSpc>
            </a:pPr>
            <a:endParaRPr lang="en-US" sz="6000" b="1">
              <a:solidFill>
                <a:srgbClr val="BE419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44" name="Group 44"/>
          <p:cNvGrpSpPr/>
          <p:nvPr/>
        </p:nvGrpSpPr>
        <p:grpSpPr>
          <a:xfrm rot="1812374">
            <a:off x="-1052298" y="-7192174"/>
            <a:ext cx="2943503" cy="12439749"/>
            <a:chOff x="0" y="0"/>
            <a:chExt cx="1070113" cy="452248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 rot="-6914998">
            <a:off x="-40043" y="-4097328"/>
            <a:ext cx="2943503" cy="5986069"/>
            <a:chOff x="0" y="0"/>
            <a:chExt cx="1070113" cy="217624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0" name="Freeform 50"/>
          <p:cNvSpPr/>
          <p:nvPr/>
        </p:nvSpPr>
        <p:spPr>
          <a:xfrm>
            <a:off x="14273222" y="9258300"/>
            <a:ext cx="895939" cy="895939"/>
          </a:xfrm>
          <a:custGeom>
            <a:avLst/>
            <a:gdLst/>
            <a:ahLst/>
            <a:cxnLst/>
            <a:rect l="l" t="t" r="r" b="b"/>
            <a:pathLst>
              <a:path w="895939" h="895939">
                <a:moveTo>
                  <a:pt x="0" y="0"/>
                </a:moveTo>
                <a:lnTo>
                  <a:pt x="895939" y="0"/>
                </a:lnTo>
                <a:lnTo>
                  <a:pt x="895939" y="895939"/>
                </a:lnTo>
                <a:lnTo>
                  <a:pt x="0" y="895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51" name="Freeform 51"/>
          <p:cNvSpPr/>
          <p:nvPr/>
        </p:nvSpPr>
        <p:spPr>
          <a:xfrm>
            <a:off x="16955048" y="9389698"/>
            <a:ext cx="1212253" cy="532485"/>
          </a:xfrm>
          <a:custGeom>
            <a:avLst/>
            <a:gdLst/>
            <a:ahLst/>
            <a:cxnLst/>
            <a:rect l="l" t="t" r="r" b="b"/>
            <a:pathLst>
              <a:path w="1212253" h="532485">
                <a:moveTo>
                  <a:pt x="0" y="0"/>
                </a:moveTo>
                <a:lnTo>
                  <a:pt x="1212253" y="0"/>
                </a:lnTo>
                <a:lnTo>
                  <a:pt x="1212253" y="532485"/>
                </a:lnTo>
                <a:lnTo>
                  <a:pt x="0" y="53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52" name="Freeform 52"/>
          <p:cNvSpPr/>
          <p:nvPr/>
        </p:nvSpPr>
        <p:spPr>
          <a:xfrm>
            <a:off x="15371697" y="9258300"/>
            <a:ext cx="1244938" cy="822254"/>
          </a:xfrm>
          <a:custGeom>
            <a:avLst/>
            <a:gdLst/>
            <a:ahLst/>
            <a:cxnLst/>
            <a:rect l="l" t="t" r="r" b="b"/>
            <a:pathLst>
              <a:path w="1244938" h="822254">
                <a:moveTo>
                  <a:pt x="0" y="0"/>
                </a:moveTo>
                <a:lnTo>
                  <a:pt x="1244938" y="0"/>
                </a:lnTo>
                <a:lnTo>
                  <a:pt x="1244938" y="822254"/>
                </a:lnTo>
                <a:lnTo>
                  <a:pt x="0" y="822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0631" y="6252384"/>
            <a:ext cx="16418669" cy="1428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sp>
        <p:nvSpPr>
          <p:cNvPr id="3" name="TextBox 3"/>
          <p:cNvSpPr txBox="1"/>
          <p:nvPr/>
        </p:nvSpPr>
        <p:spPr>
          <a:xfrm>
            <a:off x="5313363" y="300386"/>
            <a:ext cx="7273347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BE419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Lecture topics</a:t>
            </a:r>
          </a:p>
          <a:p>
            <a:pPr algn="ctr">
              <a:lnSpc>
                <a:spcPts val="7200"/>
              </a:lnSpc>
            </a:pPr>
            <a:endParaRPr lang="en-US" sz="6000" b="1">
              <a:solidFill>
                <a:srgbClr val="BE4195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28318" y="3495787"/>
            <a:ext cx="1707965" cy="306193"/>
            <a:chOff x="0" y="0"/>
            <a:chExt cx="376030" cy="67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40631" y="3582967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7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0631" y="3983017"/>
            <a:ext cx="4227728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Diversity in project management;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Human resource management in project environment;</a:t>
            </a:r>
          </a:p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Project career development </a:t>
            </a:r>
          </a:p>
          <a:p>
            <a:pPr algn="l">
              <a:lnSpc>
                <a:spcPts val="2939"/>
              </a:lnSpc>
            </a:pPr>
            <a:endParaRPr lang="en-US" sz="2099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9" name="AutoShape 9"/>
          <p:cNvSpPr/>
          <p:nvPr/>
        </p:nvSpPr>
        <p:spPr>
          <a:xfrm flipH="1">
            <a:off x="7599623" y="6252384"/>
            <a:ext cx="6206" cy="91136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grpSp>
        <p:nvGrpSpPr>
          <p:cNvPr id="10" name="Group 10"/>
          <p:cNvGrpSpPr/>
          <p:nvPr/>
        </p:nvGrpSpPr>
        <p:grpSpPr>
          <a:xfrm>
            <a:off x="5575961" y="3550541"/>
            <a:ext cx="1707965" cy="306193"/>
            <a:chOff x="0" y="0"/>
            <a:chExt cx="376030" cy="674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688274" y="3637721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9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88274" y="4037771"/>
            <a:ext cx="382269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Project evaluation</a:t>
            </a:r>
          </a:p>
          <a:p>
            <a:pPr algn="l">
              <a:lnSpc>
                <a:spcPts val="2940"/>
              </a:lnSpc>
            </a:pPr>
            <a:endParaRPr lang="en-US" sz="2100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2838351" y="7281886"/>
            <a:ext cx="1707965" cy="306193"/>
            <a:chOff x="0" y="0"/>
            <a:chExt cx="376030" cy="674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950664" y="7369065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12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950664" y="7769115"/>
            <a:ext cx="430863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Project proposals presentations</a:t>
            </a:r>
          </a:p>
          <a:p>
            <a:pPr algn="l">
              <a:lnSpc>
                <a:spcPts val="2939"/>
              </a:lnSpc>
            </a:pPr>
            <a:endParaRPr lang="en-US" sz="2099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20" name="AutoShape 20"/>
          <p:cNvSpPr/>
          <p:nvPr/>
        </p:nvSpPr>
        <p:spPr>
          <a:xfrm flipV="1">
            <a:off x="5308730" y="4158011"/>
            <a:ext cx="0" cy="21229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grpSp>
        <p:nvGrpSpPr>
          <p:cNvPr id="21" name="Group 21"/>
          <p:cNvGrpSpPr/>
          <p:nvPr/>
        </p:nvGrpSpPr>
        <p:grpSpPr>
          <a:xfrm>
            <a:off x="1028700" y="7364026"/>
            <a:ext cx="1707965" cy="306193"/>
            <a:chOff x="0" y="0"/>
            <a:chExt cx="376030" cy="6741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41013" y="7451206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8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41013" y="7851256"/>
            <a:ext cx="4849357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Project change management</a:t>
            </a:r>
          </a:p>
          <a:p>
            <a:pPr algn="l">
              <a:lnSpc>
                <a:spcPts val="2939"/>
              </a:lnSpc>
            </a:pPr>
            <a:endParaRPr lang="en-US" sz="2099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2939"/>
              </a:lnSpc>
            </a:pPr>
            <a:endParaRPr lang="en-US" sz="2099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26" name="AutoShape 26"/>
          <p:cNvSpPr/>
          <p:nvPr/>
        </p:nvSpPr>
        <p:spPr>
          <a:xfrm flipV="1">
            <a:off x="9778202" y="4158011"/>
            <a:ext cx="0" cy="21229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grpSp>
        <p:nvGrpSpPr>
          <p:cNvPr id="27" name="Group 27"/>
          <p:cNvGrpSpPr/>
          <p:nvPr/>
        </p:nvGrpSpPr>
        <p:grpSpPr>
          <a:xfrm>
            <a:off x="6926375" y="7373400"/>
            <a:ext cx="1707965" cy="306193"/>
            <a:chOff x="0" y="0"/>
            <a:chExt cx="376030" cy="6741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7038688" y="7460579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10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038688" y="7860629"/>
            <a:ext cx="4322937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Sustainable and responsible project management</a:t>
            </a:r>
          </a:p>
          <a:p>
            <a:pPr algn="l">
              <a:lnSpc>
                <a:spcPts val="2940"/>
              </a:lnSpc>
            </a:pPr>
            <a:endParaRPr lang="en-US" sz="2100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0154440" y="3557085"/>
            <a:ext cx="1707965" cy="306193"/>
            <a:chOff x="0" y="0"/>
            <a:chExt cx="376030" cy="6741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76030" cy="67412"/>
            </a:xfrm>
            <a:custGeom>
              <a:avLst/>
              <a:gdLst/>
              <a:ahLst/>
              <a:cxnLst/>
              <a:rect l="l" t="t" r="r" b="b"/>
              <a:pathLst>
                <a:path w="376030" h="67412">
                  <a:moveTo>
                    <a:pt x="0" y="0"/>
                  </a:moveTo>
                  <a:lnTo>
                    <a:pt x="376030" y="0"/>
                  </a:lnTo>
                  <a:lnTo>
                    <a:pt x="376030" y="67412"/>
                  </a:lnTo>
                  <a:lnTo>
                    <a:pt x="0" y="67412"/>
                  </a:lnTo>
                  <a:close/>
                </a:path>
              </a:pathLst>
            </a:custGeom>
            <a:solidFill>
              <a:srgbClr val="C7ED2E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76030" cy="105512"/>
            </a:xfrm>
            <a:prstGeom prst="rect">
              <a:avLst/>
            </a:prstGeom>
          </p:spPr>
          <p:txBody>
            <a:bodyPr lIns="60771" tIns="60771" rIns="60771" bIns="6077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0266753" y="3644265"/>
            <a:ext cx="382269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11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266753" y="4044315"/>
            <a:ext cx="4308636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Group coursework – Project Management Business Game</a:t>
            </a:r>
          </a:p>
          <a:p>
            <a:pPr algn="l">
              <a:lnSpc>
                <a:spcPts val="2939"/>
              </a:lnSpc>
            </a:pPr>
            <a:endParaRPr lang="en-US" sz="2099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37" name="AutoShape 37"/>
          <p:cNvSpPr/>
          <p:nvPr/>
        </p:nvSpPr>
        <p:spPr>
          <a:xfrm flipH="1">
            <a:off x="12400577" y="6281057"/>
            <a:ext cx="6206" cy="91136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sp>
        <p:nvSpPr>
          <p:cNvPr id="38" name="AutoShape 38"/>
          <p:cNvSpPr/>
          <p:nvPr/>
        </p:nvSpPr>
        <p:spPr>
          <a:xfrm flipH="1">
            <a:off x="2450570" y="6252287"/>
            <a:ext cx="6206" cy="91136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sr-Latn-RS"/>
          </a:p>
        </p:txBody>
      </p:sp>
      <p:sp>
        <p:nvSpPr>
          <p:cNvPr id="39" name="TextBox 39"/>
          <p:cNvSpPr txBox="1"/>
          <p:nvPr/>
        </p:nvSpPr>
        <p:spPr>
          <a:xfrm>
            <a:off x="16426640" y="300386"/>
            <a:ext cx="7273347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2/2</a:t>
            </a:r>
          </a:p>
        </p:txBody>
      </p:sp>
      <p:grpSp>
        <p:nvGrpSpPr>
          <p:cNvPr id="40" name="Group 40"/>
          <p:cNvGrpSpPr/>
          <p:nvPr/>
        </p:nvGrpSpPr>
        <p:grpSpPr>
          <a:xfrm rot="1812374">
            <a:off x="-1052298" y="-7192174"/>
            <a:ext cx="2943503" cy="12439749"/>
            <a:chOff x="0" y="0"/>
            <a:chExt cx="1070113" cy="45224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 rot="-6914998">
            <a:off x="-40043" y="-4097328"/>
            <a:ext cx="2943503" cy="5986069"/>
            <a:chOff x="0" y="0"/>
            <a:chExt cx="1070113" cy="217624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14273222" y="9258300"/>
            <a:ext cx="895939" cy="895939"/>
          </a:xfrm>
          <a:custGeom>
            <a:avLst/>
            <a:gdLst/>
            <a:ahLst/>
            <a:cxnLst/>
            <a:rect l="l" t="t" r="r" b="b"/>
            <a:pathLst>
              <a:path w="895939" h="895939">
                <a:moveTo>
                  <a:pt x="0" y="0"/>
                </a:moveTo>
                <a:lnTo>
                  <a:pt x="895939" y="0"/>
                </a:lnTo>
                <a:lnTo>
                  <a:pt x="895939" y="895939"/>
                </a:lnTo>
                <a:lnTo>
                  <a:pt x="0" y="895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7" name="Freeform 47"/>
          <p:cNvSpPr/>
          <p:nvPr/>
        </p:nvSpPr>
        <p:spPr>
          <a:xfrm>
            <a:off x="16955048" y="9389698"/>
            <a:ext cx="1212253" cy="532485"/>
          </a:xfrm>
          <a:custGeom>
            <a:avLst/>
            <a:gdLst/>
            <a:ahLst/>
            <a:cxnLst/>
            <a:rect l="l" t="t" r="r" b="b"/>
            <a:pathLst>
              <a:path w="1212253" h="532485">
                <a:moveTo>
                  <a:pt x="0" y="0"/>
                </a:moveTo>
                <a:lnTo>
                  <a:pt x="1212253" y="0"/>
                </a:lnTo>
                <a:lnTo>
                  <a:pt x="1212253" y="532485"/>
                </a:lnTo>
                <a:lnTo>
                  <a:pt x="0" y="53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8" name="Freeform 48"/>
          <p:cNvSpPr/>
          <p:nvPr/>
        </p:nvSpPr>
        <p:spPr>
          <a:xfrm>
            <a:off x="15371697" y="9258300"/>
            <a:ext cx="1244938" cy="822254"/>
          </a:xfrm>
          <a:custGeom>
            <a:avLst/>
            <a:gdLst/>
            <a:ahLst/>
            <a:cxnLst/>
            <a:rect l="l" t="t" r="r" b="b"/>
            <a:pathLst>
              <a:path w="1244938" h="822254">
                <a:moveTo>
                  <a:pt x="0" y="0"/>
                </a:moveTo>
                <a:lnTo>
                  <a:pt x="1244938" y="0"/>
                </a:lnTo>
                <a:lnTo>
                  <a:pt x="1244938" y="822254"/>
                </a:lnTo>
                <a:lnTo>
                  <a:pt x="0" y="822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54263" y="5175114"/>
            <a:ext cx="1640635" cy="1640635"/>
          </a:xfrm>
          <a:custGeom>
            <a:avLst/>
            <a:gdLst/>
            <a:ahLst/>
            <a:cxnLst/>
            <a:rect l="l" t="t" r="r" b="b"/>
            <a:pathLst>
              <a:path w="1640635" h="1640635">
                <a:moveTo>
                  <a:pt x="0" y="0"/>
                </a:moveTo>
                <a:lnTo>
                  <a:pt x="1640635" y="0"/>
                </a:lnTo>
                <a:lnTo>
                  <a:pt x="1640635" y="1640634"/>
                </a:lnTo>
                <a:lnTo>
                  <a:pt x="0" y="16406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" name="Freeform 3"/>
          <p:cNvSpPr/>
          <p:nvPr/>
        </p:nvSpPr>
        <p:spPr>
          <a:xfrm>
            <a:off x="9378605" y="6186560"/>
            <a:ext cx="1640635" cy="1640635"/>
          </a:xfrm>
          <a:custGeom>
            <a:avLst/>
            <a:gdLst/>
            <a:ahLst/>
            <a:cxnLst/>
            <a:rect l="l" t="t" r="r" b="b"/>
            <a:pathLst>
              <a:path w="1640635" h="1640635">
                <a:moveTo>
                  <a:pt x="0" y="0"/>
                </a:moveTo>
                <a:lnTo>
                  <a:pt x="1640635" y="0"/>
                </a:lnTo>
                <a:lnTo>
                  <a:pt x="1640635" y="1640635"/>
                </a:lnTo>
                <a:lnTo>
                  <a:pt x="0" y="1640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" name="Freeform 4"/>
          <p:cNvSpPr/>
          <p:nvPr/>
        </p:nvSpPr>
        <p:spPr>
          <a:xfrm>
            <a:off x="6616176" y="6186560"/>
            <a:ext cx="1640635" cy="1640635"/>
          </a:xfrm>
          <a:custGeom>
            <a:avLst/>
            <a:gdLst/>
            <a:ahLst/>
            <a:cxnLst/>
            <a:rect l="l" t="t" r="r" b="b"/>
            <a:pathLst>
              <a:path w="1640635" h="1640635">
                <a:moveTo>
                  <a:pt x="0" y="0"/>
                </a:moveTo>
                <a:lnTo>
                  <a:pt x="1640634" y="0"/>
                </a:lnTo>
                <a:lnTo>
                  <a:pt x="1640634" y="1640635"/>
                </a:lnTo>
                <a:lnTo>
                  <a:pt x="0" y="1640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5" name="Freeform 5"/>
          <p:cNvSpPr/>
          <p:nvPr/>
        </p:nvSpPr>
        <p:spPr>
          <a:xfrm>
            <a:off x="7177824" y="7827195"/>
            <a:ext cx="1640635" cy="1640635"/>
          </a:xfrm>
          <a:custGeom>
            <a:avLst/>
            <a:gdLst/>
            <a:ahLst/>
            <a:cxnLst/>
            <a:rect l="l" t="t" r="r" b="b"/>
            <a:pathLst>
              <a:path w="1640635" h="1640635">
                <a:moveTo>
                  <a:pt x="0" y="0"/>
                </a:moveTo>
                <a:lnTo>
                  <a:pt x="1640635" y="0"/>
                </a:lnTo>
                <a:lnTo>
                  <a:pt x="1640635" y="1640635"/>
                </a:lnTo>
                <a:lnTo>
                  <a:pt x="0" y="1640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6" name="Freeform 6"/>
          <p:cNvSpPr/>
          <p:nvPr/>
        </p:nvSpPr>
        <p:spPr>
          <a:xfrm>
            <a:off x="8818459" y="7827195"/>
            <a:ext cx="1640635" cy="1640635"/>
          </a:xfrm>
          <a:custGeom>
            <a:avLst/>
            <a:gdLst/>
            <a:ahLst/>
            <a:cxnLst/>
            <a:rect l="l" t="t" r="r" b="b"/>
            <a:pathLst>
              <a:path w="1640635" h="1640635">
                <a:moveTo>
                  <a:pt x="0" y="0"/>
                </a:moveTo>
                <a:lnTo>
                  <a:pt x="1640634" y="0"/>
                </a:lnTo>
                <a:lnTo>
                  <a:pt x="1640634" y="1640635"/>
                </a:lnTo>
                <a:lnTo>
                  <a:pt x="0" y="1640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7" name="Freeform 7"/>
          <p:cNvSpPr/>
          <p:nvPr/>
        </p:nvSpPr>
        <p:spPr>
          <a:xfrm>
            <a:off x="8077992" y="5298843"/>
            <a:ext cx="1393176" cy="1393176"/>
          </a:xfrm>
          <a:custGeom>
            <a:avLst/>
            <a:gdLst/>
            <a:ahLst/>
            <a:cxnLst/>
            <a:rect l="l" t="t" r="r" b="b"/>
            <a:pathLst>
              <a:path w="1393176" h="1393176">
                <a:moveTo>
                  <a:pt x="0" y="0"/>
                </a:moveTo>
                <a:lnTo>
                  <a:pt x="1393176" y="0"/>
                </a:lnTo>
                <a:lnTo>
                  <a:pt x="1393176" y="1393176"/>
                </a:lnTo>
                <a:lnTo>
                  <a:pt x="0" y="1393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8" name="Freeform 8"/>
          <p:cNvSpPr/>
          <p:nvPr/>
        </p:nvSpPr>
        <p:spPr>
          <a:xfrm>
            <a:off x="9502335" y="6310290"/>
            <a:ext cx="1393176" cy="1393176"/>
          </a:xfrm>
          <a:custGeom>
            <a:avLst/>
            <a:gdLst/>
            <a:ahLst/>
            <a:cxnLst/>
            <a:rect l="l" t="t" r="r" b="b"/>
            <a:pathLst>
              <a:path w="1393176" h="1393176">
                <a:moveTo>
                  <a:pt x="0" y="0"/>
                </a:moveTo>
                <a:lnTo>
                  <a:pt x="1393176" y="0"/>
                </a:lnTo>
                <a:lnTo>
                  <a:pt x="1393176" y="1393176"/>
                </a:lnTo>
                <a:lnTo>
                  <a:pt x="0" y="1393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9" name="Freeform 9"/>
          <p:cNvSpPr/>
          <p:nvPr/>
        </p:nvSpPr>
        <p:spPr>
          <a:xfrm>
            <a:off x="6739905" y="6310290"/>
            <a:ext cx="1393176" cy="1393176"/>
          </a:xfrm>
          <a:custGeom>
            <a:avLst/>
            <a:gdLst/>
            <a:ahLst/>
            <a:cxnLst/>
            <a:rect l="l" t="t" r="r" b="b"/>
            <a:pathLst>
              <a:path w="1393176" h="1393176">
                <a:moveTo>
                  <a:pt x="0" y="0"/>
                </a:moveTo>
                <a:lnTo>
                  <a:pt x="1393176" y="0"/>
                </a:lnTo>
                <a:lnTo>
                  <a:pt x="1393176" y="1393176"/>
                </a:lnTo>
                <a:lnTo>
                  <a:pt x="0" y="1393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0" name="Freeform 10"/>
          <p:cNvSpPr/>
          <p:nvPr/>
        </p:nvSpPr>
        <p:spPr>
          <a:xfrm>
            <a:off x="7301553" y="7950924"/>
            <a:ext cx="1393176" cy="1393176"/>
          </a:xfrm>
          <a:custGeom>
            <a:avLst/>
            <a:gdLst/>
            <a:ahLst/>
            <a:cxnLst/>
            <a:rect l="l" t="t" r="r" b="b"/>
            <a:pathLst>
              <a:path w="1393176" h="1393176">
                <a:moveTo>
                  <a:pt x="0" y="0"/>
                </a:moveTo>
                <a:lnTo>
                  <a:pt x="1393176" y="0"/>
                </a:lnTo>
                <a:lnTo>
                  <a:pt x="1393176" y="1393176"/>
                </a:lnTo>
                <a:lnTo>
                  <a:pt x="0" y="1393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1" name="Freeform 11"/>
          <p:cNvSpPr/>
          <p:nvPr/>
        </p:nvSpPr>
        <p:spPr>
          <a:xfrm>
            <a:off x="8942188" y="7950924"/>
            <a:ext cx="1393176" cy="1393176"/>
          </a:xfrm>
          <a:custGeom>
            <a:avLst/>
            <a:gdLst/>
            <a:ahLst/>
            <a:cxnLst/>
            <a:rect l="l" t="t" r="r" b="b"/>
            <a:pathLst>
              <a:path w="1393176" h="1393176">
                <a:moveTo>
                  <a:pt x="0" y="0"/>
                </a:moveTo>
                <a:lnTo>
                  <a:pt x="1393176" y="0"/>
                </a:lnTo>
                <a:lnTo>
                  <a:pt x="1393176" y="1393176"/>
                </a:lnTo>
                <a:lnTo>
                  <a:pt x="0" y="1393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2" name="Freeform 12"/>
          <p:cNvSpPr/>
          <p:nvPr/>
        </p:nvSpPr>
        <p:spPr>
          <a:xfrm>
            <a:off x="8150229" y="5371080"/>
            <a:ext cx="1248702" cy="1248702"/>
          </a:xfrm>
          <a:custGeom>
            <a:avLst/>
            <a:gdLst/>
            <a:ahLst/>
            <a:cxnLst/>
            <a:rect l="l" t="t" r="r" b="b"/>
            <a:pathLst>
              <a:path w="1248702" h="1248702">
                <a:moveTo>
                  <a:pt x="0" y="0"/>
                </a:moveTo>
                <a:lnTo>
                  <a:pt x="1248702" y="0"/>
                </a:lnTo>
                <a:lnTo>
                  <a:pt x="1248702" y="1248702"/>
                </a:lnTo>
                <a:lnTo>
                  <a:pt x="0" y="124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3" name="Freeform 13"/>
          <p:cNvSpPr/>
          <p:nvPr/>
        </p:nvSpPr>
        <p:spPr>
          <a:xfrm>
            <a:off x="9574572" y="6382527"/>
            <a:ext cx="1248702" cy="1248702"/>
          </a:xfrm>
          <a:custGeom>
            <a:avLst/>
            <a:gdLst/>
            <a:ahLst/>
            <a:cxnLst/>
            <a:rect l="l" t="t" r="r" b="b"/>
            <a:pathLst>
              <a:path w="1248702" h="1248702">
                <a:moveTo>
                  <a:pt x="0" y="0"/>
                </a:moveTo>
                <a:lnTo>
                  <a:pt x="1248702" y="0"/>
                </a:lnTo>
                <a:lnTo>
                  <a:pt x="1248702" y="1248702"/>
                </a:lnTo>
                <a:lnTo>
                  <a:pt x="0" y="124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4" name="Freeform 14"/>
          <p:cNvSpPr/>
          <p:nvPr/>
        </p:nvSpPr>
        <p:spPr>
          <a:xfrm>
            <a:off x="6812142" y="6382527"/>
            <a:ext cx="1248702" cy="1248702"/>
          </a:xfrm>
          <a:custGeom>
            <a:avLst/>
            <a:gdLst/>
            <a:ahLst/>
            <a:cxnLst/>
            <a:rect l="l" t="t" r="r" b="b"/>
            <a:pathLst>
              <a:path w="1248702" h="1248702">
                <a:moveTo>
                  <a:pt x="0" y="0"/>
                </a:moveTo>
                <a:lnTo>
                  <a:pt x="1248702" y="0"/>
                </a:lnTo>
                <a:lnTo>
                  <a:pt x="1248702" y="1248702"/>
                </a:lnTo>
                <a:lnTo>
                  <a:pt x="0" y="12487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5" name="Freeform 15"/>
          <p:cNvSpPr/>
          <p:nvPr/>
        </p:nvSpPr>
        <p:spPr>
          <a:xfrm>
            <a:off x="7373791" y="8023162"/>
            <a:ext cx="1248702" cy="1248702"/>
          </a:xfrm>
          <a:custGeom>
            <a:avLst/>
            <a:gdLst/>
            <a:ahLst/>
            <a:cxnLst/>
            <a:rect l="l" t="t" r="r" b="b"/>
            <a:pathLst>
              <a:path w="1248702" h="1248702">
                <a:moveTo>
                  <a:pt x="0" y="0"/>
                </a:moveTo>
                <a:lnTo>
                  <a:pt x="1248701" y="0"/>
                </a:lnTo>
                <a:lnTo>
                  <a:pt x="1248701" y="1248701"/>
                </a:lnTo>
                <a:lnTo>
                  <a:pt x="0" y="1248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6" name="Freeform 16"/>
          <p:cNvSpPr/>
          <p:nvPr/>
        </p:nvSpPr>
        <p:spPr>
          <a:xfrm>
            <a:off x="9014425" y="8023162"/>
            <a:ext cx="1248702" cy="1248702"/>
          </a:xfrm>
          <a:custGeom>
            <a:avLst/>
            <a:gdLst/>
            <a:ahLst/>
            <a:cxnLst/>
            <a:rect l="l" t="t" r="r" b="b"/>
            <a:pathLst>
              <a:path w="1248702" h="1248702">
                <a:moveTo>
                  <a:pt x="0" y="0"/>
                </a:moveTo>
                <a:lnTo>
                  <a:pt x="1248702" y="0"/>
                </a:lnTo>
                <a:lnTo>
                  <a:pt x="1248702" y="1248701"/>
                </a:lnTo>
                <a:lnTo>
                  <a:pt x="0" y="1248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7" name="Freeform 17"/>
          <p:cNvSpPr/>
          <p:nvPr/>
        </p:nvSpPr>
        <p:spPr>
          <a:xfrm>
            <a:off x="8354002" y="5544882"/>
            <a:ext cx="847751" cy="847751"/>
          </a:xfrm>
          <a:custGeom>
            <a:avLst/>
            <a:gdLst/>
            <a:ahLst/>
            <a:cxnLst/>
            <a:rect l="l" t="t" r="r" b="b"/>
            <a:pathLst>
              <a:path w="847751" h="847751">
                <a:moveTo>
                  <a:pt x="0" y="0"/>
                </a:moveTo>
                <a:lnTo>
                  <a:pt x="847751" y="0"/>
                </a:lnTo>
                <a:lnTo>
                  <a:pt x="847751" y="847751"/>
                </a:lnTo>
                <a:lnTo>
                  <a:pt x="0" y="847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8" name="Freeform 18"/>
          <p:cNvSpPr/>
          <p:nvPr/>
        </p:nvSpPr>
        <p:spPr>
          <a:xfrm>
            <a:off x="7080874" y="6545842"/>
            <a:ext cx="711238" cy="845454"/>
          </a:xfrm>
          <a:custGeom>
            <a:avLst/>
            <a:gdLst/>
            <a:ahLst/>
            <a:cxnLst/>
            <a:rect l="l" t="t" r="r" b="b"/>
            <a:pathLst>
              <a:path w="711238" h="845454">
                <a:moveTo>
                  <a:pt x="0" y="0"/>
                </a:moveTo>
                <a:lnTo>
                  <a:pt x="711238" y="0"/>
                </a:lnTo>
                <a:lnTo>
                  <a:pt x="711238" y="845454"/>
                </a:lnTo>
                <a:lnTo>
                  <a:pt x="0" y="8454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19" name="Freeform 19"/>
          <p:cNvSpPr/>
          <p:nvPr/>
        </p:nvSpPr>
        <p:spPr>
          <a:xfrm>
            <a:off x="9836341" y="6600631"/>
            <a:ext cx="812494" cy="812494"/>
          </a:xfrm>
          <a:custGeom>
            <a:avLst/>
            <a:gdLst/>
            <a:ahLst/>
            <a:cxnLst/>
            <a:rect l="l" t="t" r="r" b="b"/>
            <a:pathLst>
              <a:path w="812494" h="812494">
                <a:moveTo>
                  <a:pt x="0" y="0"/>
                </a:moveTo>
                <a:lnTo>
                  <a:pt x="812494" y="0"/>
                </a:lnTo>
                <a:lnTo>
                  <a:pt x="812494" y="812494"/>
                </a:lnTo>
                <a:lnTo>
                  <a:pt x="0" y="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20" name="Freeform 20"/>
          <p:cNvSpPr/>
          <p:nvPr/>
        </p:nvSpPr>
        <p:spPr>
          <a:xfrm>
            <a:off x="7575938" y="8225309"/>
            <a:ext cx="844408" cy="844408"/>
          </a:xfrm>
          <a:custGeom>
            <a:avLst/>
            <a:gdLst/>
            <a:ahLst/>
            <a:cxnLst/>
            <a:rect l="l" t="t" r="r" b="b"/>
            <a:pathLst>
              <a:path w="844408" h="844408">
                <a:moveTo>
                  <a:pt x="0" y="0"/>
                </a:moveTo>
                <a:lnTo>
                  <a:pt x="844407" y="0"/>
                </a:lnTo>
                <a:lnTo>
                  <a:pt x="844407" y="844407"/>
                </a:lnTo>
                <a:lnTo>
                  <a:pt x="0" y="8444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21" name="Freeform 21"/>
          <p:cNvSpPr/>
          <p:nvPr/>
        </p:nvSpPr>
        <p:spPr>
          <a:xfrm>
            <a:off x="9198725" y="8259553"/>
            <a:ext cx="880102" cy="686480"/>
          </a:xfrm>
          <a:custGeom>
            <a:avLst/>
            <a:gdLst/>
            <a:ahLst/>
            <a:cxnLst/>
            <a:rect l="l" t="t" r="r" b="b"/>
            <a:pathLst>
              <a:path w="880102" h="686480">
                <a:moveTo>
                  <a:pt x="0" y="0"/>
                </a:moveTo>
                <a:lnTo>
                  <a:pt x="880102" y="0"/>
                </a:lnTo>
                <a:lnTo>
                  <a:pt x="880102" y="686479"/>
                </a:lnTo>
                <a:lnTo>
                  <a:pt x="0" y="6864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22" name="Freeform 22"/>
          <p:cNvSpPr/>
          <p:nvPr/>
        </p:nvSpPr>
        <p:spPr>
          <a:xfrm>
            <a:off x="8060844" y="6692019"/>
            <a:ext cx="1464577" cy="1464577"/>
          </a:xfrm>
          <a:custGeom>
            <a:avLst/>
            <a:gdLst/>
            <a:ahLst/>
            <a:cxnLst/>
            <a:rect l="l" t="t" r="r" b="b"/>
            <a:pathLst>
              <a:path w="1464577" h="1464577">
                <a:moveTo>
                  <a:pt x="0" y="0"/>
                </a:moveTo>
                <a:lnTo>
                  <a:pt x="1464577" y="0"/>
                </a:lnTo>
                <a:lnTo>
                  <a:pt x="1464577" y="1464577"/>
                </a:lnTo>
                <a:lnTo>
                  <a:pt x="0" y="1464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23" name="Freeform 23"/>
          <p:cNvSpPr/>
          <p:nvPr/>
        </p:nvSpPr>
        <p:spPr>
          <a:xfrm>
            <a:off x="8171296" y="6802471"/>
            <a:ext cx="1243674" cy="1243674"/>
          </a:xfrm>
          <a:custGeom>
            <a:avLst/>
            <a:gdLst/>
            <a:ahLst/>
            <a:cxnLst/>
            <a:rect l="l" t="t" r="r" b="b"/>
            <a:pathLst>
              <a:path w="1243674" h="1243674">
                <a:moveTo>
                  <a:pt x="0" y="0"/>
                </a:moveTo>
                <a:lnTo>
                  <a:pt x="1243674" y="0"/>
                </a:lnTo>
                <a:lnTo>
                  <a:pt x="1243674" y="1243673"/>
                </a:lnTo>
                <a:lnTo>
                  <a:pt x="0" y="12436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24" name="Freeform 24"/>
          <p:cNvSpPr/>
          <p:nvPr/>
        </p:nvSpPr>
        <p:spPr>
          <a:xfrm>
            <a:off x="8235781" y="6866956"/>
            <a:ext cx="1114703" cy="1114703"/>
          </a:xfrm>
          <a:custGeom>
            <a:avLst/>
            <a:gdLst/>
            <a:ahLst/>
            <a:cxnLst/>
            <a:rect l="l" t="t" r="r" b="b"/>
            <a:pathLst>
              <a:path w="1114703" h="1114703">
                <a:moveTo>
                  <a:pt x="0" y="0"/>
                </a:moveTo>
                <a:lnTo>
                  <a:pt x="1114703" y="0"/>
                </a:lnTo>
                <a:lnTo>
                  <a:pt x="1114703" y="1114703"/>
                </a:lnTo>
                <a:lnTo>
                  <a:pt x="0" y="1114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25" name="Freeform 25"/>
          <p:cNvSpPr/>
          <p:nvPr/>
        </p:nvSpPr>
        <p:spPr>
          <a:xfrm>
            <a:off x="8468913" y="7040434"/>
            <a:ext cx="648440" cy="675459"/>
          </a:xfrm>
          <a:custGeom>
            <a:avLst/>
            <a:gdLst/>
            <a:ahLst/>
            <a:cxnLst/>
            <a:rect l="l" t="t" r="r" b="b"/>
            <a:pathLst>
              <a:path w="648440" h="675459">
                <a:moveTo>
                  <a:pt x="0" y="0"/>
                </a:moveTo>
                <a:lnTo>
                  <a:pt x="648440" y="0"/>
                </a:lnTo>
                <a:lnTo>
                  <a:pt x="648440" y="675459"/>
                </a:lnTo>
                <a:lnTo>
                  <a:pt x="0" y="67545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26" name="TextBox 26"/>
          <p:cNvSpPr txBox="1"/>
          <p:nvPr/>
        </p:nvSpPr>
        <p:spPr>
          <a:xfrm>
            <a:off x="3007292" y="209056"/>
            <a:ext cx="10378267" cy="119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sz="3999" b="1" spc="-11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Key elements of the project proposal</a:t>
            </a:r>
          </a:p>
          <a:p>
            <a:pPr algn="ctr">
              <a:lnSpc>
                <a:spcPts val="4519"/>
              </a:lnSpc>
            </a:pPr>
            <a:endParaRPr lang="en-US" sz="3999" b="1" spc="-119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E4195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413453" y="2452620"/>
            <a:ext cx="6240728" cy="493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sz="28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Project description</a:t>
            </a:r>
          </a:p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sz="28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Project objectives and deliverables</a:t>
            </a:r>
          </a:p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sz="28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Project Scope</a:t>
            </a:r>
          </a:p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sz="28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Assumptions</a:t>
            </a:r>
          </a:p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sz="28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Constraints</a:t>
            </a:r>
          </a:p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sz="28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Project structure and Timeline </a:t>
            </a:r>
          </a:p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sz="28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Project Milestones</a:t>
            </a:r>
          </a:p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sz="28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Project Manager and Project Team</a:t>
            </a:r>
          </a:p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sz="28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Resource Plan </a:t>
            </a:r>
          </a:p>
          <a:p>
            <a:pPr algn="l">
              <a:lnSpc>
                <a:spcPts val="3964"/>
              </a:lnSpc>
              <a:spcBef>
                <a:spcPct val="0"/>
              </a:spcBef>
            </a:pPr>
            <a:endParaRPr lang="en-US" sz="2831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182460" y="2377256"/>
            <a:ext cx="4777275" cy="452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4"/>
              </a:lnSpc>
              <a:spcBef>
                <a:spcPct val="0"/>
              </a:spcBef>
            </a:pPr>
            <a:r>
              <a:rPr lang="en-US" sz="28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Stakeholder Analysis</a:t>
            </a:r>
          </a:p>
          <a:p>
            <a:pPr algn="l">
              <a:lnSpc>
                <a:spcPts val="4034"/>
              </a:lnSpc>
              <a:spcBef>
                <a:spcPct val="0"/>
              </a:spcBef>
            </a:pPr>
            <a:r>
              <a:rPr lang="en-US" sz="28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Communication Plan</a:t>
            </a:r>
          </a:p>
          <a:p>
            <a:pPr algn="l">
              <a:lnSpc>
                <a:spcPts val="4034"/>
              </a:lnSpc>
              <a:spcBef>
                <a:spcPct val="0"/>
              </a:spcBef>
            </a:pPr>
            <a:r>
              <a:rPr lang="en-US" sz="28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Risk Analysis</a:t>
            </a:r>
          </a:p>
          <a:p>
            <a:pPr algn="l">
              <a:lnSpc>
                <a:spcPts val="4034"/>
              </a:lnSpc>
              <a:spcBef>
                <a:spcPct val="0"/>
              </a:spcBef>
            </a:pPr>
            <a:r>
              <a:rPr lang="en-US" sz="28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Cash Flow and Budget</a:t>
            </a:r>
          </a:p>
          <a:p>
            <a:pPr algn="l">
              <a:lnSpc>
                <a:spcPts val="4034"/>
              </a:lnSpc>
              <a:spcBef>
                <a:spcPct val="0"/>
              </a:spcBef>
            </a:pPr>
            <a:r>
              <a:rPr lang="en-US" sz="28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Change Management Plan</a:t>
            </a:r>
          </a:p>
          <a:p>
            <a:pPr algn="l">
              <a:lnSpc>
                <a:spcPts val="4034"/>
              </a:lnSpc>
              <a:spcBef>
                <a:spcPct val="0"/>
              </a:spcBef>
            </a:pPr>
            <a:r>
              <a:rPr lang="en-US" sz="28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Monitoring Plan</a:t>
            </a:r>
          </a:p>
          <a:p>
            <a:pPr algn="l">
              <a:lnSpc>
                <a:spcPts val="4034"/>
              </a:lnSpc>
              <a:spcBef>
                <a:spcPct val="0"/>
              </a:spcBef>
            </a:pPr>
            <a:r>
              <a:rPr lang="en-US" sz="28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Results Acceptance</a:t>
            </a:r>
          </a:p>
          <a:p>
            <a:pPr algn="l">
              <a:lnSpc>
                <a:spcPts val="4034"/>
              </a:lnSpc>
              <a:spcBef>
                <a:spcPct val="0"/>
              </a:spcBef>
            </a:pPr>
            <a:r>
              <a:rPr lang="en-US" sz="28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Lessons Learned </a:t>
            </a:r>
          </a:p>
          <a:p>
            <a:pPr algn="l">
              <a:lnSpc>
                <a:spcPts val="4034"/>
              </a:lnSpc>
              <a:spcBef>
                <a:spcPct val="0"/>
              </a:spcBef>
            </a:pPr>
            <a:r>
              <a:rPr lang="en-US" sz="288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Sustainability</a:t>
            </a:r>
          </a:p>
        </p:txBody>
      </p:sp>
      <p:grpSp>
        <p:nvGrpSpPr>
          <p:cNvPr id="38" name="Group 38"/>
          <p:cNvGrpSpPr/>
          <p:nvPr/>
        </p:nvGrpSpPr>
        <p:grpSpPr>
          <a:xfrm rot="1812374">
            <a:off x="-1052298" y="-7192174"/>
            <a:ext cx="2943503" cy="12439749"/>
            <a:chOff x="0" y="0"/>
            <a:chExt cx="1070113" cy="45224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-6914998">
            <a:off x="-40043" y="-4097328"/>
            <a:ext cx="2943503" cy="5986069"/>
            <a:chOff x="0" y="0"/>
            <a:chExt cx="1070113" cy="21762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 rot="-4096884">
            <a:off x="13866544" y="-7709683"/>
            <a:ext cx="2943503" cy="13302579"/>
            <a:chOff x="0" y="0"/>
            <a:chExt cx="1070113" cy="483616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 rot="1069941">
            <a:off x="17409701" y="801563"/>
            <a:ext cx="2943503" cy="13302579"/>
            <a:chOff x="0" y="0"/>
            <a:chExt cx="1070113" cy="483616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 rot="-1015954">
            <a:off x="17912506" y="-1173281"/>
            <a:ext cx="2943503" cy="10358875"/>
            <a:chOff x="0" y="0"/>
            <a:chExt cx="1070113" cy="376597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70113" cy="3765977"/>
            </a:xfrm>
            <a:custGeom>
              <a:avLst/>
              <a:gdLst/>
              <a:ahLst/>
              <a:cxnLst/>
              <a:rect l="l" t="t" r="r" b="b"/>
              <a:pathLst>
                <a:path w="1070113" h="3765977">
                  <a:moveTo>
                    <a:pt x="0" y="0"/>
                  </a:moveTo>
                  <a:lnTo>
                    <a:pt x="1070113" y="0"/>
                  </a:lnTo>
                  <a:lnTo>
                    <a:pt x="1070113" y="3765977"/>
                  </a:lnTo>
                  <a:lnTo>
                    <a:pt x="0" y="3765977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1070113" cy="3823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>
          <a:xfrm>
            <a:off x="237305" y="8823894"/>
            <a:ext cx="895939" cy="895939"/>
          </a:xfrm>
          <a:custGeom>
            <a:avLst/>
            <a:gdLst/>
            <a:ahLst/>
            <a:cxnLst/>
            <a:rect l="l" t="t" r="r" b="b"/>
            <a:pathLst>
              <a:path w="895939" h="895939">
                <a:moveTo>
                  <a:pt x="0" y="0"/>
                </a:moveTo>
                <a:lnTo>
                  <a:pt x="895939" y="0"/>
                </a:lnTo>
                <a:lnTo>
                  <a:pt x="895939" y="895939"/>
                </a:lnTo>
                <a:lnTo>
                  <a:pt x="0" y="89593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54" name="Freeform 54"/>
          <p:cNvSpPr/>
          <p:nvPr/>
        </p:nvSpPr>
        <p:spPr>
          <a:xfrm>
            <a:off x="2919131" y="8955292"/>
            <a:ext cx="1212253" cy="532485"/>
          </a:xfrm>
          <a:custGeom>
            <a:avLst/>
            <a:gdLst/>
            <a:ahLst/>
            <a:cxnLst/>
            <a:rect l="l" t="t" r="r" b="b"/>
            <a:pathLst>
              <a:path w="1212253" h="532485">
                <a:moveTo>
                  <a:pt x="0" y="0"/>
                </a:moveTo>
                <a:lnTo>
                  <a:pt x="1212253" y="0"/>
                </a:lnTo>
                <a:lnTo>
                  <a:pt x="1212253" y="532485"/>
                </a:lnTo>
                <a:lnTo>
                  <a:pt x="0" y="53248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55" name="Freeform 55"/>
          <p:cNvSpPr/>
          <p:nvPr/>
        </p:nvSpPr>
        <p:spPr>
          <a:xfrm>
            <a:off x="1335780" y="8823894"/>
            <a:ext cx="1244938" cy="822254"/>
          </a:xfrm>
          <a:custGeom>
            <a:avLst/>
            <a:gdLst/>
            <a:ahLst/>
            <a:cxnLst/>
            <a:rect l="l" t="t" r="r" b="b"/>
            <a:pathLst>
              <a:path w="1244938" h="822254">
                <a:moveTo>
                  <a:pt x="0" y="0"/>
                </a:moveTo>
                <a:lnTo>
                  <a:pt x="1244938" y="0"/>
                </a:lnTo>
                <a:lnTo>
                  <a:pt x="1244938" y="822254"/>
                </a:lnTo>
                <a:lnTo>
                  <a:pt x="0" y="82225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062043" y="2363058"/>
          <a:ext cx="14449233" cy="6572250"/>
        </p:xfrm>
        <a:graphic>
          <a:graphicData uri="http://schemas.openxmlformats.org/drawingml/2006/table">
            <a:tbl>
              <a:tblPr/>
              <a:tblGrid>
                <a:gridCol w="282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4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9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0750"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 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TOPIC – SET</a:t>
                      </a:r>
                    </a:p>
                    <a:p>
                      <a:pPr algn="ctr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ASSIGNMENT</a:t>
                      </a:r>
                    </a:p>
                    <a:p>
                      <a:pPr algn="ctr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FINAL ASSIGNMENT DEADLINE</a:t>
                      </a:r>
                    </a:p>
                    <a:p>
                      <a:pPr algn="ctr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ASSESSMENT FEEDBACK</a:t>
                      </a:r>
                    </a:p>
                    <a:p>
                      <a:pPr algn="ctr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0"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ASSIGNMENT 1 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BE419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WEEK 2-3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BE419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WEEK 11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25    JANUARY 2025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 dirty="0"/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 dirty="0">
                          <a:solidFill>
                            <a:srgbClr val="BE419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WEEK 12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 dirty="0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31    JANUARY 2025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 dirty="0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0"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ASSIGNMENT 2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BE419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WEEK 10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BE419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 WEEK 11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25   JANUARY 2025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 dirty="0"/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 dirty="0">
                          <a:solidFill>
                            <a:srgbClr val="BE4195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 WEEK 11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 dirty="0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25    JANUARY 2025</a:t>
                      </a:r>
                    </a:p>
                    <a:p>
                      <a:pPr algn="l">
                        <a:lnSpc>
                          <a:spcPts val="3220"/>
                        </a:lnSpc>
                      </a:pPr>
                      <a:r>
                        <a:rPr lang="en-US" sz="2300" b="1" dirty="0">
                          <a:solidFill>
                            <a:srgbClr val="144064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4582904" y="604108"/>
            <a:ext cx="8697057" cy="2112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BE4195"/>
                </a:solidFill>
                <a:latin typeface="Anton"/>
                <a:ea typeface="Anton"/>
                <a:cs typeface="Anton"/>
                <a:sym typeface="Anton"/>
              </a:rPr>
              <a:t>Assessment Calendar</a:t>
            </a:r>
          </a:p>
          <a:p>
            <a:pPr algn="ctr">
              <a:lnSpc>
                <a:spcPts val="8539"/>
              </a:lnSpc>
              <a:spcBef>
                <a:spcPct val="0"/>
              </a:spcBef>
            </a:pPr>
            <a:endParaRPr lang="en-US" sz="6099">
              <a:solidFill>
                <a:srgbClr val="BE419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95718" y="5620608"/>
            <a:ext cx="869705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>
                <a:solidFill>
                  <a:srgbClr val="1440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40290" y="7820281"/>
            <a:ext cx="217910" cy="257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 dirty="0" err="1">
                <a:solidFill>
                  <a:srgbClr val="1440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</a:t>
            </a:r>
            <a:endParaRPr lang="en-US" sz="1500" b="1" dirty="0">
              <a:solidFill>
                <a:srgbClr val="14406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072049" y="7820281"/>
            <a:ext cx="217910" cy="257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 dirty="0" err="1">
                <a:solidFill>
                  <a:srgbClr val="1440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</a:t>
            </a:r>
            <a:endParaRPr lang="en-US" sz="1500" b="1" dirty="0">
              <a:solidFill>
                <a:srgbClr val="14406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14074" y="5620608"/>
            <a:ext cx="303799" cy="251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 dirty="0" err="1">
                <a:solidFill>
                  <a:srgbClr val="14406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</a:t>
            </a:r>
            <a:endParaRPr lang="en-US" sz="1500" b="1" dirty="0">
              <a:solidFill>
                <a:srgbClr val="14406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 rot="-4893540">
            <a:off x="12224945" y="-7763535"/>
            <a:ext cx="2943503" cy="13302579"/>
            <a:chOff x="0" y="0"/>
            <a:chExt cx="1070113" cy="48361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73286">
            <a:off x="17628159" y="-293558"/>
            <a:ext cx="2943503" cy="13302579"/>
            <a:chOff x="0" y="0"/>
            <a:chExt cx="1070113" cy="48361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812610">
            <a:off x="17325924" y="-2291746"/>
            <a:ext cx="2943503" cy="10358875"/>
            <a:chOff x="0" y="0"/>
            <a:chExt cx="1070113" cy="37659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70113" cy="3765977"/>
            </a:xfrm>
            <a:custGeom>
              <a:avLst/>
              <a:gdLst/>
              <a:ahLst/>
              <a:cxnLst/>
              <a:rect l="l" t="t" r="r" b="b"/>
              <a:pathLst>
                <a:path w="1070113" h="3765977">
                  <a:moveTo>
                    <a:pt x="0" y="0"/>
                  </a:moveTo>
                  <a:lnTo>
                    <a:pt x="1070113" y="0"/>
                  </a:lnTo>
                  <a:lnTo>
                    <a:pt x="1070113" y="3765977"/>
                  </a:lnTo>
                  <a:lnTo>
                    <a:pt x="0" y="3765977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070113" cy="3823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4893540">
            <a:off x="-6830087" y="1909555"/>
            <a:ext cx="2943503" cy="13302579"/>
            <a:chOff x="0" y="0"/>
            <a:chExt cx="1070113" cy="483616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273286">
            <a:off x="-1426873" y="9379532"/>
            <a:ext cx="2943503" cy="13302579"/>
            <a:chOff x="0" y="0"/>
            <a:chExt cx="1070113" cy="483616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0113" cy="4836162"/>
            </a:xfrm>
            <a:custGeom>
              <a:avLst/>
              <a:gdLst/>
              <a:ahLst/>
              <a:cxnLst/>
              <a:rect l="l" t="t" r="r" b="b"/>
              <a:pathLst>
                <a:path w="1070113" h="4836162">
                  <a:moveTo>
                    <a:pt x="0" y="0"/>
                  </a:moveTo>
                  <a:lnTo>
                    <a:pt x="1070113" y="0"/>
                  </a:lnTo>
                  <a:lnTo>
                    <a:pt x="1070113" y="4836162"/>
                  </a:lnTo>
                  <a:lnTo>
                    <a:pt x="0" y="4836162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070113" cy="489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812610">
            <a:off x="-1729108" y="7381344"/>
            <a:ext cx="2943503" cy="10358875"/>
            <a:chOff x="0" y="0"/>
            <a:chExt cx="1070113" cy="376597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70113" cy="3765977"/>
            </a:xfrm>
            <a:custGeom>
              <a:avLst/>
              <a:gdLst/>
              <a:ahLst/>
              <a:cxnLst/>
              <a:rect l="l" t="t" r="r" b="b"/>
              <a:pathLst>
                <a:path w="1070113" h="3765977">
                  <a:moveTo>
                    <a:pt x="0" y="0"/>
                  </a:moveTo>
                  <a:lnTo>
                    <a:pt x="1070113" y="0"/>
                  </a:lnTo>
                  <a:lnTo>
                    <a:pt x="1070113" y="3765977"/>
                  </a:lnTo>
                  <a:lnTo>
                    <a:pt x="0" y="3765977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070113" cy="3823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1812374">
            <a:off x="-1052298" y="-7192174"/>
            <a:ext cx="2943503" cy="12439749"/>
            <a:chOff x="0" y="0"/>
            <a:chExt cx="1070113" cy="45224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70113" cy="4522480"/>
            </a:xfrm>
            <a:custGeom>
              <a:avLst/>
              <a:gdLst/>
              <a:ahLst/>
              <a:cxnLst/>
              <a:rect l="l" t="t" r="r" b="b"/>
              <a:pathLst>
                <a:path w="1070113" h="4522480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1B517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6914998">
            <a:off x="-40043" y="-4097328"/>
            <a:ext cx="2943503" cy="5986069"/>
            <a:chOff x="0" y="0"/>
            <a:chExt cx="1070113" cy="21762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70113" cy="2176240"/>
            </a:xfrm>
            <a:custGeom>
              <a:avLst/>
              <a:gdLst/>
              <a:ahLst/>
              <a:cxnLst/>
              <a:rect l="l" t="t" r="r" b="b"/>
              <a:pathLst>
                <a:path w="1070113" h="2176240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487BA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7196960" y="9246820"/>
            <a:ext cx="895939" cy="895939"/>
          </a:xfrm>
          <a:custGeom>
            <a:avLst/>
            <a:gdLst/>
            <a:ahLst/>
            <a:cxnLst/>
            <a:rect l="l" t="t" r="r" b="b"/>
            <a:pathLst>
              <a:path w="895939" h="895939">
                <a:moveTo>
                  <a:pt x="0" y="0"/>
                </a:moveTo>
                <a:lnTo>
                  <a:pt x="895940" y="0"/>
                </a:lnTo>
                <a:lnTo>
                  <a:pt x="895940" y="895939"/>
                </a:lnTo>
                <a:lnTo>
                  <a:pt x="0" y="895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3" name="Freeform 33"/>
          <p:cNvSpPr/>
          <p:nvPr/>
        </p:nvSpPr>
        <p:spPr>
          <a:xfrm>
            <a:off x="9878786" y="9415061"/>
            <a:ext cx="1212253" cy="532485"/>
          </a:xfrm>
          <a:custGeom>
            <a:avLst/>
            <a:gdLst/>
            <a:ahLst/>
            <a:cxnLst/>
            <a:rect l="l" t="t" r="r" b="b"/>
            <a:pathLst>
              <a:path w="1212253" h="532485">
                <a:moveTo>
                  <a:pt x="0" y="0"/>
                </a:moveTo>
                <a:lnTo>
                  <a:pt x="1212254" y="0"/>
                </a:lnTo>
                <a:lnTo>
                  <a:pt x="1212254" y="532485"/>
                </a:lnTo>
                <a:lnTo>
                  <a:pt x="0" y="53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4" name="Freeform 34"/>
          <p:cNvSpPr/>
          <p:nvPr/>
        </p:nvSpPr>
        <p:spPr>
          <a:xfrm>
            <a:off x="8295436" y="9283662"/>
            <a:ext cx="1244938" cy="822254"/>
          </a:xfrm>
          <a:custGeom>
            <a:avLst/>
            <a:gdLst/>
            <a:ahLst/>
            <a:cxnLst/>
            <a:rect l="l" t="t" r="r" b="b"/>
            <a:pathLst>
              <a:path w="1244938" h="822254">
                <a:moveTo>
                  <a:pt x="0" y="0"/>
                </a:moveTo>
                <a:lnTo>
                  <a:pt x="1244938" y="0"/>
                </a:lnTo>
                <a:lnTo>
                  <a:pt x="1244938" y="822254"/>
                </a:lnTo>
                <a:lnTo>
                  <a:pt x="0" y="822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511" b="-18511"/>
            </a:stretch>
          </a:blipFill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787</Words>
  <Application>Microsoft Macintosh PowerPoint</Application>
  <PresentationFormat>Custom</PresentationFormat>
  <Paragraphs>175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Montserrat</vt:lpstr>
      <vt:lpstr>Anton</vt:lpstr>
      <vt:lpstr>Arial</vt:lpstr>
      <vt:lpstr>League Spartan</vt:lpstr>
      <vt:lpstr>Calibri</vt:lpstr>
      <vt:lpstr>Poppins</vt:lpstr>
      <vt:lpstr>Tahoma</vt:lpstr>
      <vt:lpstr>Barlow SemiCondensed Heavy</vt:lpstr>
      <vt:lpstr>Open Sans Bold</vt:lpstr>
      <vt:lpstr>Proxima Nova Bold</vt:lpstr>
      <vt:lpstr>Poppins Medium</vt:lpstr>
      <vt:lpstr>Poppins Semi-Bold</vt:lpstr>
      <vt:lpstr>Montserrat Bold</vt:lpstr>
      <vt:lpstr>Glacial Indifference</vt:lpstr>
      <vt:lpstr>Poppins Bold</vt:lpstr>
      <vt:lpstr>Calibri (MS) Bold</vt:lpstr>
      <vt:lpstr>Glacial Indifference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Business Projects 2024/25</dc:title>
  <cp:lastModifiedBy>Vladimir Lj. Obradović</cp:lastModifiedBy>
  <cp:revision>2</cp:revision>
  <dcterms:created xsi:type="dcterms:W3CDTF">2006-08-16T00:00:00Z</dcterms:created>
  <dcterms:modified xsi:type="dcterms:W3CDTF">2024-10-31T20:52:49Z</dcterms:modified>
  <dc:identifier>DAGVCMjt50E</dc:identifier>
</cp:coreProperties>
</file>